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48" r:id="rId2"/>
    <p:sldId id="484" r:id="rId3"/>
    <p:sldId id="455" r:id="rId4"/>
    <p:sldId id="482" r:id="rId5"/>
    <p:sldId id="458" r:id="rId6"/>
    <p:sldId id="461" r:id="rId7"/>
    <p:sldId id="462" r:id="rId8"/>
    <p:sldId id="463" r:id="rId9"/>
    <p:sldId id="465" r:id="rId10"/>
    <p:sldId id="481" r:id="rId11"/>
    <p:sldId id="453" r:id="rId12"/>
    <p:sldId id="472" r:id="rId13"/>
    <p:sldId id="466" r:id="rId14"/>
    <p:sldId id="467" r:id="rId15"/>
    <p:sldId id="468" r:id="rId16"/>
    <p:sldId id="473" r:id="rId17"/>
    <p:sldId id="474" r:id="rId18"/>
    <p:sldId id="475" r:id="rId19"/>
    <p:sldId id="480" r:id="rId20"/>
    <p:sldId id="477" r:id="rId21"/>
    <p:sldId id="478" r:id="rId22"/>
    <p:sldId id="469" r:id="rId23"/>
    <p:sldId id="464" r:id="rId24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73FF3B"/>
    <a:srgbClr val="FF9900"/>
    <a:srgbClr val="008000"/>
    <a:srgbClr val="4BD0FF"/>
    <a:srgbClr val="00DE64"/>
    <a:srgbClr val="FF2525"/>
    <a:srgbClr val="007AD6"/>
    <a:srgbClr val="FF3300"/>
    <a:srgbClr val="3399FF"/>
    <a:srgbClr val="1D00F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511" autoAdjust="0"/>
    <p:restoredTop sz="80280" autoAdjust="0"/>
  </p:normalViewPr>
  <p:slideViewPr>
    <p:cSldViewPr>
      <p:cViewPr varScale="1">
        <p:scale>
          <a:sx n="67" d="100"/>
          <a:sy n="67" d="100"/>
        </p:scale>
        <p:origin x="-1747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6" y="-78"/>
      </p:cViewPr>
      <p:guideLst>
        <p:guide orient="horz" pos="2928"/>
        <p:guide pos="21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k=1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Apple Wireless</c:v>
                </c:pt>
                <c:pt idx="1">
                  <c:v>Microsoft Surface</c:v>
                </c:pt>
                <c:pt idx="2">
                  <c:v>Razer Blackwidow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0.84810000000000063</c:v>
                </c:pt>
                <c:pt idx="1">
                  <c:v>0.87500000000000244</c:v>
                </c:pt>
                <c:pt idx="2">
                  <c:v>0.84040000000000004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k=2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Apple Wireless</c:v>
                </c:pt>
                <c:pt idx="1">
                  <c:v>Microsoft Surface</c:v>
                </c:pt>
                <c:pt idx="2">
                  <c:v>Razer Blackwidow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0.95000000000000062</c:v>
                </c:pt>
                <c:pt idx="1">
                  <c:v>0.9365</c:v>
                </c:pt>
                <c:pt idx="2">
                  <c:v>0.96150000000000002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k=3</c:v>
                </c:pt>
              </c:strCache>
            </c:strRef>
          </c:tx>
          <c:cat>
            <c:strRef>
              <c:f>Sheet1!$A$2:$A$4</c:f>
              <c:strCache>
                <c:ptCount val="3"/>
                <c:pt idx="0">
                  <c:v>Apple Wireless</c:v>
                </c:pt>
                <c:pt idx="1">
                  <c:v>Microsoft Surface</c:v>
                </c:pt>
                <c:pt idx="2">
                  <c:v>Razer Blackwidow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0.95770000000000233</c:v>
                </c:pt>
                <c:pt idx="1">
                  <c:v>0.98649999999999949</c:v>
                </c:pt>
                <c:pt idx="2">
                  <c:v>0.98270000000000002</c:v>
                </c:pt>
              </c:numCache>
            </c:numRef>
          </c:val>
        </c:ser>
        <c:axId val="121402496"/>
        <c:axId val="121404032"/>
      </c:barChart>
      <c:catAx>
        <c:axId val="1214024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1404032"/>
        <c:crosses val="autoZero"/>
        <c:auto val="1"/>
        <c:lblAlgn val="ctr"/>
        <c:lblOffset val="100"/>
      </c:catAx>
      <c:valAx>
        <c:axId val="121404032"/>
        <c:scaling>
          <c:orientation val="minMax"/>
          <c:max val="1"/>
          <c:min val="0"/>
        </c:scaling>
        <c:axPos val="l"/>
        <c:majorGridlines/>
        <c:numFmt formatCode="General" sourceLinked="1"/>
        <c:tickLblPos val="nextTo"/>
        <c:crossAx val="121402496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28340912743049984"/>
          <c:y val="0.05"/>
          <c:w val="0.43856285821415347"/>
          <c:h val="9.5495734908136495E-2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 sz="16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k=1</c:v>
                </c:pt>
              </c:strCache>
            </c:strRef>
          </c:tx>
          <c:cat>
            <c:numRef>
              <c:f>Sheet1!$A$2:$A$4</c:f>
              <c:numCache>
                <c:formatCode>General</c:formatCode>
                <c:ptCount val="3"/>
                <c:pt idx="0">
                  <c:v>48</c:v>
                </c:pt>
                <c:pt idx="1">
                  <c:v>96</c:v>
                </c:pt>
                <c:pt idx="2">
                  <c:v>192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0.87500000000000044</c:v>
                </c:pt>
                <c:pt idx="1">
                  <c:v>0.88270000000000004</c:v>
                </c:pt>
                <c:pt idx="2">
                  <c:v>0.94230000000000003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k=2</c:v>
                </c:pt>
              </c:strCache>
            </c:strRef>
          </c:tx>
          <c:cat>
            <c:numRef>
              <c:f>Sheet1!$A$2:$A$4</c:f>
              <c:numCache>
                <c:formatCode>General</c:formatCode>
                <c:ptCount val="3"/>
                <c:pt idx="0">
                  <c:v>48</c:v>
                </c:pt>
                <c:pt idx="1">
                  <c:v>96</c:v>
                </c:pt>
                <c:pt idx="2">
                  <c:v>192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0.9365</c:v>
                </c:pt>
                <c:pt idx="1">
                  <c:v>0.97500000000000042</c:v>
                </c:pt>
                <c:pt idx="2">
                  <c:v>0.97310000000000041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k=3</c:v>
                </c:pt>
              </c:strCache>
            </c:strRef>
          </c:tx>
          <c:cat>
            <c:numRef>
              <c:f>Sheet1!$A$2:$A$4</c:f>
              <c:numCache>
                <c:formatCode>General</c:formatCode>
                <c:ptCount val="3"/>
                <c:pt idx="0">
                  <c:v>48</c:v>
                </c:pt>
                <c:pt idx="1">
                  <c:v>96</c:v>
                </c:pt>
                <c:pt idx="2">
                  <c:v>192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0.9864999999999996</c:v>
                </c:pt>
                <c:pt idx="1">
                  <c:v>0.99619999999999997</c:v>
                </c:pt>
                <c:pt idx="2">
                  <c:v>0.9884999999999996</c:v>
                </c:pt>
              </c:numCache>
            </c:numRef>
          </c:val>
        </c:ser>
        <c:axId val="126636416"/>
        <c:axId val="126637952"/>
      </c:barChart>
      <c:catAx>
        <c:axId val="1266364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26637952"/>
        <c:crosses val="autoZero"/>
        <c:auto val="1"/>
        <c:lblAlgn val="ctr"/>
        <c:lblOffset val="100"/>
      </c:catAx>
      <c:valAx>
        <c:axId val="126637952"/>
        <c:scaling>
          <c:orientation val="minMax"/>
          <c:max val="1"/>
          <c:min val="0.5"/>
        </c:scaling>
        <c:axPos val="l"/>
        <c:majorGridlines/>
        <c:numFmt formatCode="General" sourceLinked="1"/>
        <c:tickLblPos val="nextTo"/>
        <c:crossAx val="126636416"/>
        <c:crosses val="autoZero"/>
        <c:crossBetween val="between"/>
        <c:majorUnit val="0.1"/>
      </c:valAx>
    </c:plotArea>
    <c:legend>
      <c:legendPos val="t"/>
      <c:layout>
        <c:manualLayout>
          <c:xMode val="edge"/>
          <c:yMode val="edge"/>
          <c:x val="0.28340912743049984"/>
          <c:y val="0.05"/>
          <c:w val="0.43856285821415364"/>
          <c:h val="9.5495734908136495E-2"/>
        </c:manualLayout>
      </c:layout>
      <c:txPr>
        <a:bodyPr/>
        <a:lstStyle/>
        <a:p>
          <a:pPr>
            <a:defRPr sz="1400"/>
          </a:pPr>
          <a:endParaRPr lang="en-US"/>
        </a:p>
      </c:txPr>
    </c:legend>
    <c:plotVisOnly val="1"/>
  </c:chart>
  <c:txPr>
    <a:bodyPr/>
    <a:lstStyle/>
    <a:p>
      <a:pPr>
        <a:defRPr sz="16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324" cy="464315"/>
          </a:xfrm>
          <a:prstGeom prst="rect">
            <a:avLst/>
          </a:prstGeom>
        </p:spPr>
        <p:txBody>
          <a:bodyPr vert="horz" lIns="85818" tIns="42909" rIns="85818" bIns="42909" rtlCol="0"/>
          <a:lstStyle>
            <a:lvl1pPr algn="l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951" y="1"/>
            <a:ext cx="2982324" cy="464315"/>
          </a:xfrm>
          <a:prstGeom prst="rect">
            <a:avLst/>
          </a:prstGeom>
        </p:spPr>
        <p:txBody>
          <a:bodyPr vert="horz" lIns="85818" tIns="42909" rIns="85818" bIns="42909" rtlCol="0"/>
          <a:lstStyle>
            <a:lvl1pPr algn="r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FD750A79-94F8-4E42-B5C7-DB977F3E1DAD}" type="datetimeFigureOut">
              <a:rPr lang="zh-CN" altLang="en-US"/>
              <a:pPr>
                <a:defRPr/>
              </a:pPr>
              <a:t>2015/9/6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43"/>
            <a:ext cx="2982324" cy="464315"/>
          </a:xfrm>
          <a:prstGeom prst="rect">
            <a:avLst/>
          </a:prstGeom>
        </p:spPr>
        <p:txBody>
          <a:bodyPr vert="horz" lIns="85818" tIns="42909" rIns="85818" bIns="42909" rtlCol="0" anchor="b"/>
          <a:lstStyle>
            <a:lvl1pPr algn="l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951" y="8830643"/>
            <a:ext cx="2982324" cy="464315"/>
          </a:xfrm>
          <a:prstGeom prst="rect">
            <a:avLst/>
          </a:prstGeom>
        </p:spPr>
        <p:txBody>
          <a:bodyPr vert="horz" lIns="85818" tIns="42909" rIns="85818" bIns="42909" rtlCol="0" anchor="b"/>
          <a:lstStyle>
            <a:lvl1pPr algn="r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1DC91C8C-C63B-411B-B076-F38C9A338D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324" cy="464315"/>
          </a:xfrm>
          <a:prstGeom prst="rect">
            <a:avLst/>
          </a:prstGeom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951" y="1"/>
            <a:ext cx="2982324" cy="464315"/>
          </a:xfrm>
          <a:prstGeom prst="rect">
            <a:avLst/>
          </a:prstGeom>
        </p:spPr>
        <p:txBody>
          <a:bodyPr vert="horz" wrap="square" lIns="90718" tIns="45359" rIns="90718" bIns="4535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38B4EDE-D9C4-4156-8C7A-EDE29903333A}" type="datetimeFigureOut">
              <a:rPr lang="en-US" altLang="zh-CN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698500"/>
            <a:ext cx="4649787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335" y="4416764"/>
            <a:ext cx="5509144" cy="4181722"/>
          </a:xfrm>
          <a:prstGeom prst="rect">
            <a:avLst/>
          </a:prstGeom>
        </p:spPr>
        <p:txBody>
          <a:bodyPr vert="horz" lIns="90718" tIns="45359" rIns="90718" bIns="4535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43"/>
            <a:ext cx="2982324" cy="464315"/>
          </a:xfrm>
          <a:prstGeom prst="rect">
            <a:avLst/>
          </a:prstGeom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951" y="8830643"/>
            <a:ext cx="2982324" cy="464315"/>
          </a:xfrm>
          <a:prstGeom prst="rect">
            <a:avLst/>
          </a:prstGeom>
        </p:spPr>
        <p:txBody>
          <a:bodyPr vert="horz" wrap="square" lIns="90718" tIns="45359" rIns="90718" bIns="4535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5EF39B2-20AA-4777-9623-AB0B7F5CFD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0B4863-2169-45B9-8C6A-6B8902905D91}" type="slidenum">
              <a:rPr lang="en-US" altLang="zh-CN" smtClean="0"/>
              <a:pPr/>
              <a:t>1</a:t>
            </a:fld>
            <a:endParaRPr lang="en-US" altLang="zh-CN" smtClean="0"/>
          </a:p>
        </p:txBody>
      </p:sp>
      <p:sp>
        <p:nvSpPr>
          <p:cNvPr id="3277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17600" y="700088"/>
            <a:ext cx="4646613" cy="34845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335" y="4416764"/>
            <a:ext cx="5509144" cy="4180279"/>
          </a:xfrm>
          <a:noFill/>
        </p:spPr>
        <p:txBody>
          <a:bodyPr wrap="square" lIns="88936" tIns="44469" rIns="88936" bIns="4446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2773" name="Slide Number Placeholder 3"/>
          <p:cNvSpPr txBox="1">
            <a:spLocks noGrp="1"/>
          </p:cNvSpPr>
          <p:nvPr/>
        </p:nvSpPr>
        <p:spPr bwMode="auto">
          <a:xfrm>
            <a:off x="3897951" y="8830643"/>
            <a:ext cx="2982324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936" tIns="44469" rIns="88936" bIns="44469" anchor="b"/>
          <a:lstStyle/>
          <a:p>
            <a:pPr algn="r" defTabSz="893212"/>
            <a:fld id="{84162D9F-2940-4A09-AF8D-11B64075AAF7}" type="slidenum">
              <a:rPr lang="en-US" altLang="zh-CN" sz="1200">
                <a:latin typeface="Calibri" pitchFamily="34" charset="0"/>
              </a:rPr>
              <a:pPr algn="r" defTabSz="893212"/>
              <a:t>1</a:t>
            </a:fld>
            <a:endParaRPr lang="en-US" altLang="zh-CN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932649-8076-464D-9AE1-63867855E53C}" type="slidenum">
              <a:rPr lang="en-US" altLang="zh-CN" smtClean="0"/>
              <a:pPr/>
              <a:t>12</a:t>
            </a:fld>
            <a:endParaRPr lang="en-US" altLang="zh-CN" smtClean="0"/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00" tIns="46949" rIns="93900" bIns="4694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13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14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16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17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18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19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932649-8076-464D-9AE1-63867855E53C}" type="slidenum">
              <a:rPr lang="en-US" altLang="zh-CN" smtClean="0"/>
              <a:pPr/>
              <a:t>2</a:t>
            </a:fld>
            <a:endParaRPr lang="en-US" altLang="zh-CN" smtClean="0"/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00" tIns="46949" rIns="93900" bIns="4694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20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21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E2452D-F250-4B43-8A19-D7C687FCFA41}" type="slidenum">
              <a:rPr lang="en-US" altLang="zh-CN" smtClean="0"/>
              <a:pPr/>
              <a:t>22</a:t>
            </a:fld>
            <a:endParaRPr lang="en-US" altLang="zh-CN" smtClean="0"/>
          </a:p>
        </p:txBody>
      </p:sp>
      <p:sp>
        <p:nvSpPr>
          <p:cNvPr id="4096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0F98FA-FBE3-428C-A162-30E78120A18E}" type="slidenum">
              <a:rPr lang="en-US" altLang="zh-CN" smtClean="0"/>
              <a:pPr/>
              <a:t>23</a:t>
            </a:fld>
            <a:endParaRPr lang="en-US" altLang="zh-CN" smtClean="0"/>
          </a:p>
        </p:txBody>
      </p:sp>
      <p:sp>
        <p:nvSpPr>
          <p:cNvPr id="5529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CN" sz="9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73B2C9-7F35-4A41-8315-9C33A5C9B18E}" type="slidenum">
              <a:rPr lang="en-US" altLang="zh-CN" smtClean="0"/>
              <a:pPr/>
              <a:t>3</a:t>
            </a:fld>
            <a:endParaRPr lang="en-US" altLang="zh-CN" smtClean="0"/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73B2C9-7F35-4A41-8315-9C33A5C9B18E}" type="slidenum">
              <a:rPr lang="en-US" altLang="zh-CN" smtClean="0"/>
              <a:pPr/>
              <a:t>4</a:t>
            </a:fld>
            <a:endParaRPr lang="en-US" altLang="zh-CN" smtClean="0"/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11" tIns="46957" rIns="93911" bIns="4695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932649-8076-464D-9AE1-63867855E53C}" type="slidenum">
              <a:rPr lang="en-US" altLang="zh-CN" smtClean="0"/>
              <a:pPr/>
              <a:t>5</a:t>
            </a:fld>
            <a:endParaRPr lang="en-US" altLang="zh-CN" smtClean="0"/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00" tIns="46949" rIns="93900" bIns="4694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932649-8076-464D-9AE1-63867855E53C}" type="slidenum">
              <a:rPr lang="en-US" altLang="zh-CN" smtClean="0"/>
              <a:pPr/>
              <a:t>6</a:t>
            </a:fld>
            <a:endParaRPr lang="en-US" altLang="zh-CN" smtClean="0"/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00" tIns="46949" rIns="93900" bIns="4694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932649-8076-464D-9AE1-63867855E53C}" type="slidenum">
              <a:rPr lang="en-US" altLang="zh-CN" smtClean="0"/>
              <a:pPr/>
              <a:t>7</a:t>
            </a:fld>
            <a:endParaRPr lang="en-US" altLang="zh-CN" smtClean="0"/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00" tIns="46949" rIns="93900" bIns="4694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932649-8076-464D-9AE1-63867855E53C}" type="slidenum">
              <a:rPr lang="en-US" altLang="zh-CN" smtClean="0"/>
              <a:pPr/>
              <a:t>8</a:t>
            </a:fld>
            <a:endParaRPr lang="en-US" altLang="zh-CN" smtClean="0"/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900" tIns="46949" rIns="93900" bIns="4694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F39B2-20AA-4777-9623-AB0B7F5CFD79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5465-876A-48C7-849A-5328A6A3C1E2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0223C-8CCF-4C2B-B78E-97B0A229C1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adi\Desktop\Stevens-Official-Logo-Preview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6143625"/>
            <a:ext cx="1676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B0D0-496B-48B1-A2B2-8338EBB9BD63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3280D-1D6E-4D9A-B187-DC03DC2AE2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iadi\Desktop\Stevens-Official-Logo-Preview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6143625"/>
            <a:ext cx="1676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2980-691D-408A-96A3-FF39B5C26EFD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ACF5E-3DF0-4F0F-8EE4-CCF9ED7640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endParaRPr lang="en-US" altLang="zh-CN" sz="3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195319"/>
          </a:solidFill>
        </p:spPr>
        <p:txBody>
          <a:bodyPr anchor="ctr"/>
          <a:lstStyle/>
          <a:p>
            <a:pPr>
              <a:defRPr/>
            </a:pPr>
            <a:endParaRPr lang="en-US" altLang="zh-CN" sz="3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848600" cy="990600"/>
          </a:xfrm>
        </p:spPr>
        <p:txBody>
          <a:bodyPr>
            <a:normAutofit/>
          </a:bodyPr>
          <a:lstStyle>
            <a:lvl1pPr algn="l">
              <a:defRPr>
                <a:solidFill>
                  <a:srgbClr val="00B05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B97351F-AD78-49F6-A08B-9F94D05EACAA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90800" y="6340475"/>
            <a:ext cx="2133600" cy="3651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EEE03A-C1F1-4656-8528-DD1E9C2641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8005-1980-4584-B72B-B25870250F28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828A6-881F-4488-8718-D9C957D894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4D860-8AA0-4B64-BFDB-BB5F630D4812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813B6-4010-4CB4-868F-0CC1BC3CDB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182E7-ACF2-4E85-8027-82B64F95C6A7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D2A0-C0F5-4020-9884-358118F8BD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D51FB-5B08-445B-85E4-988E1011234E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6ECF-D2A6-4FB2-B4A7-0B4583F053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iadi\Desktop\Stevens-Official-Logo-Preview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849938"/>
            <a:ext cx="18288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195319"/>
          </a:solidFill>
        </p:spPr>
        <p:txBody>
          <a:bodyPr anchor="ctr"/>
          <a:lstStyle/>
          <a:p>
            <a:pPr>
              <a:defRPr/>
            </a:pPr>
            <a:endParaRPr lang="en-US" altLang="zh-CN" sz="3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5DA2-E8D8-4255-A169-E0BFFCFDEDB8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315394" name="Picture 2" descr="http://www.eoas.fsu.edu/sites/default/files/Miscellaneous/FSU-lockup-H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6097772"/>
            <a:ext cx="1371600" cy="531628"/>
          </a:xfrm>
          <a:prstGeom prst="rect">
            <a:avLst/>
          </a:prstGeom>
          <a:noFill/>
        </p:spPr>
      </p:pic>
      <p:pic>
        <p:nvPicPr>
          <p:cNvPr id="315399" name="Picture 7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6172200"/>
            <a:ext cx="1371600" cy="42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adi\Desktop\Stevens-Official-Logo-Preview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6143625"/>
            <a:ext cx="1676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7D85B-90DF-47F6-8F81-F4414818C564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57B9-70CF-4A7D-8910-96B7B94592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iadi\Desktop\Stevens-Official-Logo-Preview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6143625"/>
            <a:ext cx="1676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BB892-AF33-4168-8838-54F371C25254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00AF3-04C8-4A38-A89B-D498514226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0"/>
            <a:ext cx="800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928489-F45E-4F09-B4AB-CDBD4EC709DB}" type="datetime1">
              <a:rPr lang="en-US" altLang="zh-CN" smtClean="0"/>
              <a:pPr>
                <a:defRPr/>
              </a:pPr>
              <a:t>9/6/2015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7C54DC-56D9-46A7-BF58-EA90E8469B9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12" r:id="rId2"/>
    <p:sldLayoutId id="2147484508" r:id="rId3"/>
    <p:sldLayoutId id="2147484509" r:id="rId4"/>
    <p:sldLayoutId id="2147484510" r:id="rId5"/>
    <p:sldLayoutId id="2147484511" r:id="rId6"/>
    <p:sldLayoutId id="2147484513" r:id="rId7"/>
    <p:sldLayoutId id="2147484514" r:id="rId8"/>
    <p:sldLayoutId id="2147484515" r:id="rId9"/>
    <p:sldLayoutId id="2147484516" r:id="rId10"/>
    <p:sldLayoutId id="21474845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u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8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gif"/><Relationship Id="rId4" Type="http://schemas.openxmlformats.org/officeDocument/2006/relationships/image" Target="../media/image39.pn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4.bin"/><Relationship Id="rId2" Type="http://schemas.openxmlformats.org/officeDocument/2006/relationships/tags" Target="../tags/tag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67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5" Type="http://schemas.openxmlformats.org/officeDocument/2006/relationships/image" Target="../media/image5.gif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52"/>
          <p:cNvSpPr txBox="1">
            <a:spLocks noChangeArrowheads="1"/>
          </p:cNvSpPr>
          <p:nvPr/>
        </p:nvSpPr>
        <p:spPr bwMode="auto">
          <a:xfrm>
            <a:off x="0" y="1438473"/>
            <a:ext cx="9144000" cy="39805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latin typeface="+mj-lt"/>
                <a:cs typeface="Arial" charset="0"/>
              </a:rPr>
              <a:t>Snooping Keystrokes with mm-level Audio Ranging on a Single Phone</a:t>
            </a:r>
          </a:p>
          <a:p>
            <a:pPr marL="342900" indent="-342900" algn="ctr"/>
            <a:r>
              <a:rPr lang="en-US" altLang="zh-CN" sz="2400" b="1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342900" indent="-342900" algn="ctr"/>
            <a:r>
              <a:rPr lang="en-US" altLang="zh-CN" sz="2400" b="1" dirty="0" smtClean="0">
                <a:latin typeface="+mj-lt"/>
              </a:rPr>
              <a:t>Presenter: </a:t>
            </a:r>
            <a:r>
              <a:rPr lang="en-US" altLang="zh-CN" sz="2400" b="1" dirty="0" err="1" smtClean="0">
                <a:latin typeface="+mj-lt"/>
              </a:rPr>
              <a:t>Jian</a:t>
            </a:r>
            <a:r>
              <a:rPr lang="en-US" altLang="zh-CN" sz="2400" b="1" dirty="0" smtClean="0">
                <a:latin typeface="+mj-lt"/>
              </a:rPr>
              <a:t> Liu</a:t>
            </a:r>
          </a:p>
          <a:p>
            <a:pPr marL="342900" indent="-342900" algn="ctr"/>
            <a:endParaRPr lang="en-US" altLang="zh-CN" sz="2400" b="1" dirty="0" smtClean="0">
              <a:latin typeface="+mj-lt"/>
            </a:endParaRPr>
          </a:p>
          <a:p>
            <a:pPr marL="342900" indent="-342900" algn="ctr"/>
            <a:r>
              <a:rPr lang="en-US" altLang="zh-CN" sz="2000" b="1" dirty="0" err="1" smtClean="0">
                <a:solidFill>
                  <a:srgbClr val="C00000"/>
                </a:solidFill>
                <a:latin typeface="+mn-lt"/>
              </a:rPr>
              <a:t>Jian</a:t>
            </a:r>
            <a:r>
              <a:rPr lang="en-US" altLang="zh-CN" sz="2000" b="1" dirty="0" smtClean="0">
                <a:solidFill>
                  <a:srgbClr val="C00000"/>
                </a:solidFill>
                <a:latin typeface="+mn-lt"/>
              </a:rPr>
              <a:t> Liu</a:t>
            </a:r>
            <a:r>
              <a:rPr lang="en-US" altLang="zh-CN" sz="2000" b="1" baseline="30000" dirty="0" smtClean="0">
                <a:solidFill>
                  <a:srgbClr val="C00000"/>
                </a:solidFill>
                <a:latin typeface="+mn-lt"/>
              </a:rPr>
              <a:t>†</a:t>
            </a:r>
            <a:r>
              <a:rPr lang="en-US" altLang="zh-CN" sz="2000" b="1" dirty="0" smtClean="0">
                <a:latin typeface="+mn-lt"/>
              </a:rPr>
              <a:t>, </a:t>
            </a:r>
            <a:r>
              <a:rPr lang="en-US" altLang="zh-CN" sz="2000" b="1" dirty="0" smtClean="0">
                <a:solidFill>
                  <a:srgbClr val="C00000"/>
                </a:solidFill>
                <a:latin typeface="+mn-lt"/>
              </a:rPr>
              <a:t>Yan Wang</a:t>
            </a:r>
            <a:r>
              <a:rPr lang="en-US" altLang="zh-CN" sz="2000" b="1" baseline="30000" dirty="0" smtClean="0">
                <a:solidFill>
                  <a:srgbClr val="C00000"/>
                </a:solidFill>
                <a:latin typeface="+mn-lt"/>
              </a:rPr>
              <a:t>†</a:t>
            </a:r>
            <a:r>
              <a:rPr lang="en-US" altLang="zh-CN" sz="2000" b="1" dirty="0" smtClean="0">
                <a:latin typeface="+mn-lt"/>
              </a:rPr>
              <a:t>, </a:t>
            </a:r>
            <a:r>
              <a:rPr lang="en-US" altLang="zh-CN" sz="2000" b="1" dirty="0" err="1" smtClean="0">
                <a:solidFill>
                  <a:srgbClr val="0070C0"/>
                </a:solidFill>
                <a:latin typeface="+mn-lt"/>
              </a:rPr>
              <a:t>Gorkem</a:t>
            </a:r>
            <a:r>
              <a:rPr lang="en-US" altLang="zh-CN" sz="2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CN" sz="2000" b="1" dirty="0" err="1" smtClean="0">
                <a:solidFill>
                  <a:srgbClr val="0070C0"/>
                </a:solidFill>
                <a:latin typeface="+mn-lt"/>
              </a:rPr>
              <a:t>Kar</a:t>
            </a:r>
            <a:r>
              <a:rPr lang="en-US" altLang="zh-CN" sz="2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CN" sz="2000" b="1" baseline="30000" dirty="0" smtClean="0">
                <a:solidFill>
                  <a:srgbClr val="0070C0"/>
                </a:solidFill>
                <a:latin typeface="+mn-lt"/>
              </a:rPr>
              <a:t>#</a:t>
            </a:r>
            <a:r>
              <a:rPr lang="en-US" altLang="zh-CN" sz="2000" b="1" dirty="0" smtClean="0">
                <a:solidFill>
                  <a:srgbClr val="0070C0"/>
                </a:solidFill>
                <a:latin typeface="+mn-lt"/>
              </a:rPr>
              <a:t>,</a:t>
            </a:r>
            <a:r>
              <a:rPr lang="en-US" sz="2000" b="1" dirty="0" smtClean="0"/>
              <a:t> 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+mn-lt"/>
              </a:rPr>
              <a:t>Yingying</a:t>
            </a:r>
            <a:r>
              <a:rPr lang="en-US" altLang="zh-CN" sz="2000" b="1" dirty="0" smtClean="0">
                <a:solidFill>
                  <a:srgbClr val="C00000"/>
                </a:solidFill>
                <a:latin typeface="+mn-lt"/>
              </a:rPr>
              <a:t> Chen</a:t>
            </a:r>
            <a:r>
              <a:rPr lang="en-US" altLang="zh-CN" sz="2000" b="1" baseline="30000" dirty="0" smtClean="0">
                <a:solidFill>
                  <a:srgbClr val="C00000"/>
                </a:solidFill>
                <a:latin typeface="+mn-lt"/>
              </a:rPr>
              <a:t>†</a:t>
            </a:r>
            <a:r>
              <a:rPr lang="en-US" altLang="zh-CN" sz="2000" b="1" dirty="0" smtClean="0">
                <a:latin typeface="+mn-lt"/>
              </a:rPr>
              <a:t>, </a:t>
            </a:r>
          </a:p>
          <a:p>
            <a:pPr marL="342900" indent="-342900" algn="ctr"/>
            <a:r>
              <a:rPr lang="en-US" altLang="zh-CN" sz="2000" b="1" dirty="0" err="1" smtClean="0">
                <a:solidFill>
                  <a:srgbClr val="660066"/>
                </a:solidFill>
                <a:latin typeface="+mn-lt"/>
              </a:rPr>
              <a:t>Jie</a:t>
            </a:r>
            <a:r>
              <a:rPr lang="en-US" altLang="zh-CN" sz="2000" b="1" dirty="0" smtClean="0">
                <a:solidFill>
                  <a:srgbClr val="660066"/>
                </a:solidFill>
                <a:latin typeface="+mn-lt"/>
              </a:rPr>
              <a:t> Yang</a:t>
            </a:r>
            <a:r>
              <a:rPr lang="en-US" altLang="zh-CN" sz="2000" b="1" baseline="30000" dirty="0" smtClean="0">
                <a:solidFill>
                  <a:srgbClr val="660066"/>
                </a:solidFill>
                <a:latin typeface="+mn-lt"/>
              </a:rPr>
              <a:t>‡</a:t>
            </a:r>
            <a:r>
              <a:rPr lang="en-US" altLang="zh-CN" sz="2000" b="1" dirty="0" smtClean="0">
                <a:latin typeface="+mn-lt"/>
              </a:rPr>
              <a:t>, </a:t>
            </a:r>
            <a:r>
              <a:rPr lang="en-US" altLang="zh-CN" sz="2000" b="1" dirty="0" smtClean="0">
                <a:solidFill>
                  <a:srgbClr val="0070C0"/>
                </a:solidFill>
                <a:latin typeface="+mn-lt"/>
              </a:rPr>
              <a:t>Marco </a:t>
            </a:r>
            <a:r>
              <a:rPr lang="en-US" altLang="zh-CN" sz="2000" b="1" dirty="0" err="1" smtClean="0">
                <a:solidFill>
                  <a:srgbClr val="0070C0"/>
                </a:solidFill>
                <a:latin typeface="+mn-lt"/>
              </a:rPr>
              <a:t>Gruteser</a:t>
            </a:r>
            <a:r>
              <a:rPr lang="en-US" altLang="zh-CN" sz="2000" b="1" baseline="30000" dirty="0" smtClean="0">
                <a:solidFill>
                  <a:srgbClr val="0070C0"/>
                </a:solidFill>
                <a:latin typeface="+mn-lt"/>
              </a:rPr>
              <a:t>#</a:t>
            </a:r>
            <a:endParaRPr lang="en-US" altLang="zh-CN" sz="2200" b="1" baseline="30000" dirty="0" smtClean="0">
              <a:solidFill>
                <a:srgbClr val="17375E"/>
              </a:solidFill>
              <a:latin typeface="+mn-lt"/>
            </a:endParaRPr>
          </a:p>
          <a:p>
            <a:pPr marL="342900" indent="-342900" algn="ctr"/>
            <a:endParaRPr lang="en-US" altLang="zh-CN" sz="2200" b="1" baseline="30000" dirty="0" smtClean="0">
              <a:solidFill>
                <a:srgbClr val="17375E"/>
              </a:solidFill>
              <a:latin typeface="+mn-lt"/>
            </a:endParaRPr>
          </a:p>
          <a:p>
            <a:pPr marL="342900" indent="-342900" algn="ctr"/>
            <a:r>
              <a:rPr lang="en-US" altLang="zh-CN" baseline="30000" dirty="0" smtClean="0">
                <a:solidFill>
                  <a:srgbClr val="C00000"/>
                </a:solidFill>
                <a:latin typeface="+mn-lt"/>
              </a:rPr>
              <a:t>†</a:t>
            </a:r>
            <a:r>
              <a:rPr lang="en-US" altLang="zh-CN" i="1" dirty="0" smtClean="0">
                <a:solidFill>
                  <a:srgbClr val="C00000"/>
                </a:solidFill>
                <a:latin typeface="+mn-lt"/>
              </a:rPr>
              <a:t>Dept. of ECE, Stevens Institute of Technology, USA</a:t>
            </a:r>
          </a:p>
          <a:p>
            <a:pPr marL="342900" indent="-342900" algn="ctr"/>
            <a:r>
              <a:rPr lang="en-US" altLang="zh-CN" baseline="30000" dirty="0" smtClean="0">
                <a:solidFill>
                  <a:srgbClr val="0070C0"/>
                </a:solidFill>
                <a:latin typeface="+mj-lt"/>
              </a:rPr>
              <a:t>#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zh-CN" i="1" dirty="0" err="1" smtClean="0">
                <a:solidFill>
                  <a:srgbClr val="0070C0"/>
                </a:solidFill>
                <a:latin typeface="+mj-lt"/>
              </a:rPr>
              <a:t>Winlab</a:t>
            </a:r>
            <a:r>
              <a:rPr lang="en-US" altLang="zh-CN" i="1" dirty="0" smtClean="0">
                <a:solidFill>
                  <a:srgbClr val="0070C0"/>
                </a:solidFill>
                <a:latin typeface="+mj-lt"/>
              </a:rPr>
              <a:t>, Rutgers University, USA</a:t>
            </a:r>
            <a:endParaRPr lang="en-US" altLang="zh-CN" i="1" dirty="0" smtClean="0">
              <a:solidFill>
                <a:srgbClr val="C00000"/>
              </a:solidFill>
              <a:latin typeface="+mj-lt"/>
            </a:endParaRPr>
          </a:p>
          <a:p>
            <a:pPr marL="342900" indent="-342900" algn="ctr"/>
            <a:r>
              <a:rPr lang="en-US" altLang="zh-CN" baseline="30000" dirty="0" smtClean="0">
                <a:solidFill>
                  <a:srgbClr val="660066"/>
                </a:solidFill>
                <a:latin typeface="+mn-lt"/>
              </a:rPr>
              <a:t>‡ </a:t>
            </a:r>
            <a:r>
              <a:rPr lang="en-US" altLang="zh-CN" i="1" dirty="0" smtClean="0">
                <a:solidFill>
                  <a:srgbClr val="660066"/>
                </a:solidFill>
                <a:latin typeface="+mn-lt"/>
              </a:rPr>
              <a:t>Dept. of CS, Florida State University, USA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zh-CN" sz="3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charset="0"/>
              </a:rPr>
              <a:t>DAISY</a:t>
            </a:r>
            <a:r>
              <a:rPr lang="en-US" altLang="zh-CN" sz="2600" dirty="0">
                <a:solidFill>
                  <a:srgbClr val="FF3300"/>
                </a:solidFill>
                <a:latin typeface="Arial" pitchFamily="34" charset="0"/>
                <a:cs typeface="Arial" charset="0"/>
              </a:rPr>
              <a:t/>
            </a:r>
            <a:br>
              <a:rPr lang="en-US" altLang="zh-CN" sz="2600" dirty="0">
                <a:solidFill>
                  <a:srgbClr val="FF3300"/>
                </a:solidFill>
                <a:latin typeface="Arial" pitchFamily="34" charset="0"/>
                <a:cs typeface="Arial" charset="0"/>
              </a:rPr>
            </a:br>
            <a:r>
              <a:rPr lang="en-US" altLang="zh-CN" sz="2400" b="1" dirty="0" smtClean="0">
                <a:solidFill>
                  <a:srgbClr val="008000"/>
                </a:solidFill>
                <a:latin typeface="Arial" pitchFamily="34" charset="0"/>
                <a:cs typeface="Arial" charset="0"/>
              </a:rPr>
              <a:t>D</a:t>
            </a:r>
            <a:r>
              <a:rPr lang="en-US" altLang="zh-CN" sz="2400" dirty="0" smtClean="0">
                <a:solidFill>
                  <a:srgbClr val="008000"/>
                </a:solidFill>
                <a:latin typeface="Arial" pitchFamily="34" charset="0"/>
                <a:cs typeface="Arial" charset="0"/>
              </a:rPr>
              <a:t>ata </a:t>
            </a:r>
            <a:r>
              <a:rPr lang="en-US" altLang="zh-CN" sz="2400" b="1" dirty="0" smtClean="0">
                <a:solidFill>
                  <a:srgbClr val="008000"/>
                </a:solidFill>
                <a:latin typeface="Arial" pitchFamily="34" charset="0"/>
                <a:cs typeface="Arial" charset="0"/>
              </a:rPr>
              <a:t>A</a:t>
            </a:r>
            <a:r>
              <a:rPr lang="en-US" altLang="zh-CN" sz="2400" dirty="0" smtClean="0">
                <a:solidFill>
                  <a:srgbClr val="008000"/>
                </a:solidFill>
                <a:latin typeface="Arial" pitchFamily="34" charset="0"/>
                <a:cs typeface="Arial" charset="0"/>
              </a:rPr>
              <a:t>nalysis and </a:t>
            </a: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I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nformation </a:t>
            </a:r>
            <a:r>
              <a:rPr lang="en-US" altLang="zh-CN" sz="2400" b="1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S</a:t>
            </a:r>
            <a:r>
              <a:rPr lang="en-US" altLang="zh-CN" sz="2400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ecurit</a:t>
            </a:r>
            <a:r>
              <a:rPr lang="en-US" altLang="zh-CN" sz="2400" b="1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Y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 Lab</a:t>
            </a:r>
            <a:endParaRPr lang="en-US" altLang="zh-CN" sz="2800" dirty="0">
              <a:solidFill>
                <a:srgbClr val="008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16389" name="Picture 2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95600" y="5595937"/>
            <a:ext cx="3276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solidFill>
                  <a:srgbClr val="004442"/>
                </a:solidFill>
                <a:latin typeface="Impact" pitchFamily="34" charset="0"/>
                <a:cs typeface="Arial" pitchFamily="34" charset="0"/>
              </a:rPr>
              <a:t>MobiCom</a:t>
            </a:r>
            <a:r>
              <a:rPr lang="en-US" sz="2800" dirty="0" smtClean="0">
                <a:solidFill>
                  <a:srgbClr val="004442"/>
                </a:solidFill>
                <a:latin typeface="Impact" pitchFamily="34" charset="0"/>
                <a:cs typeface="Arial" pitchFamily="34" charset="0"/>
              </a:rPr>
              <a:t> 2015</a:t>
            </a:r>
            <a:endParaRPr lang="en-US" sz="2800" dirty="0">
              <a:solidFill>
                <a:srgbClr val="004442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3783910" y="6096000"/>
            <a:ext cx="1397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4442"/>
                </a:solidFill>
              </a:rPr>
              <a:t>Paris, France</a:t>
            </a:r>
          </a:p>
          <a:p>
            <a:pPr algn="ctr"/>
            <a:r>
              <a:rPr lang="en-US" sz="1200" b="1" dirty="0" smtClean="0">
                <a:solidFill>
                  <a:srgbClr val="004442"/>
                </a:solidFill>
              </a:rPr>
              <a:t>Sep. 9 – 11, 2015</a:t>
            </a:r>
            <a:endParaRPr lang="en-US" sz="1200" dirty="0">
              <a:solidFill>
                <a:srgbClr val="00444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ood-table-tex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Limits of Measured </a:t>
            </a:r>
            <a:r>
              <a:rPr lang="en-US" sz="3200" b="1" dirty="0" err="1" smtClean="0">
                <a:solidFill>
                  <a:schemeClr val="bg1"/>
                </a:solidFill>
                <a:latin typeface="+mn-lt"/>
              </a:rPr>
              <a:t>TDoA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" name="Content Placeholder 2"/>
          <p:cNvSpPr>
            <a:spLocks/>
          </p:cNvSpPr>
          <p:nvPr/>
        </p:nvSpPr>
        <p:spPr bwMode="auto">
          <a:xfrm>
            <a:off x="381000" y="884237"/>
            <a:ext cx="8610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Dual-Microphone </a:t>
            </a:r>
            <a:r>
              <a:rPr lang="en-US" altLang="zh-CN" sz="2400" b="1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TDoA</a:t>
            </a:r>
            <a:r>
              <a:rPr lang="en-US" altLang="zh-CN" sz="2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can only identify a group of keystrokes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sz="2000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sz="2000" dirty="0" smtClean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2668723" y="2070991"/>
          <a:ext cx="2770223" cy="2093656"/>
        </p:xfrm>
        <a:graphic>
          <a:graphicData uri="http://schemas.openxmlformats.org/presentationml/2006/ole">
            <p:oleObj spid="_x0000_s1032" name="Visio" r:id="rId5" imgW="2613374" imgH="1975536" progId="Visio.Drawing.11">
              <p:embed/>
            </p:oleObj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2493466" y="1383175"/>
          <a:ext cx="2948623" cy="2921696"/>
        </p:xfrm>
        <a:graphic>
          <a:graphicData uri="http://schemas.openxmlformats.org/presentationml/2006/ole">
            <p:oleObj spid="_x0000_s1034" name="Visio" r:id="rId6" imgW="2781073" imgH="2755944" progId="Visio.Drawing.11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00800" y="3299147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TDoA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= </a:t>
            </a:r>
            <a:r>
              <a:rPr lang="el-GR" sz="2000" b="1" i="1" dirty="0" smtClean="0">
                <a:solidFill>
                  <a:schemeClr val="bg1"/>
                </a:solidFill>
                <a:latin typeface="+mj-lt"/>
              </a:rPr>
              <a:t>Δ</a:t>
            </a:r>
            <a:r>
              <a:rPr lang="en-US" sz="2000" b="1" i="1" dirty="0" smtClean="0">
                <a:solidFill>
                  <a:schemeClr val="bg1"/>
                </a:solidFill>
                <a:latin typeface="+mj-lt"/>
              </a:rPr>
              <a:t>t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r1 – r2 = </a:t>
            </a:r>
            <a:r>
              <a:rPr lang="el-GR" sz="2000" b="1" i="1" dirty="0" smtClean="0">
                <a:solidFill>
                  <a:schemeClr val="bg1"/>
                </a:solidFill>
                <a:latin typeface="+mj-lt"/>
              </a:rPr>
              <a:t>Δ</a:t>
            </a:r>
            <a:r>
              <a:rPr lang="en-US" sz="2000" b="1" i="1" dirty="0" err="1" smtClean="0">
                <a:solidFill>
                  <a:schemeClr val="bg1"/>
                </a:solidFill>
                <a:latin typeface="+mj-lt"/>
              </a:rPr>
              <a:t>t</a:t>
            </a:r>
            <a:r>
              <a:rPr lang="en-US" altLang="zh-CN" sz="2000" b="1" i="1" dirty="0" err="1" smtClean="0">
                <a:solidFill>
                  <a:schemeClr val="bg1"/>
                </a:solidFill>
                <a:latin typeface="+mj-lt"/>
              </a:rPr>
              <a:t>·v</a:t>
            </a:r>
            <a:endParaRPr lang="en-US" sz="20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3795302" y="6544094"/>
            <a:ext cx="1904457" cy="313906"/>
          </a:xfrm>
        </p:spPr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/>
          </p:cNvSpPr>
          <p:nvPr/>
        </p:nvSpPr>
        <p:spPr bwMode="auto">
          <a:xfrm>
            <a:off x="357850" y="4300327"/>
            <a:ext cx="8534400" cy="7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Measured </a:t>
            </a:r>
            <a:r>
              <a:rPr lang="en-US" altLang="zh-CN" sz="2400" b="1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TDoA</a:t>
            </a:r>
            <a:r>
              <a:rPr lang="en-US" altLang="zh-CN" sz="2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 has the Resolution Limited by Sampling Rate</a:t>
            </a:r>
            <a:endParaRPr lang="en-US" altLang="zh-CN" sz="2400" dirty="0"/>
          </a:p>
        </p:txBody>
      </p:sp>
      <p:pic>
        <p:nvPicPr>
          <p:cNvPr id="10" name="Picture 2" descr="https://upload.wikimedia.org/wikipedia/commons/5/50/Signal_Samplin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1" y="4842075"/>
            <a:ext cx="2743200" cy="177923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38850" y="5849075"/>
            <a:ext cx="1852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Sampling by ADC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91850" y="6054525"/>
            <a:ext cx="32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Speed of sound: 343m/s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5257800"/>
            <a:ext cx="484538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ood-table-tex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1" name="Picture 7" descr="https://upload.wikimedia.org/wikipedia/commons/1/11/Apple-Wireless-Keyboard-Germa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4267200"/>
            <a:ext cx="4966608" cy="2286000"/>
          </a:xfrm>
          <a:prstGeom prst="rect">
            <a:avLst/>
          </a:prstGeom>
          <a:noFill/>
        </p:spPr>
      </p:pic>
      <p:pic>
        <p:nvPicPr>
          <p:cNvPr id="10" name="图片 9" descr="GH97-15107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09502">
            <a:off x="6577420" y="1618133"/>
            <a:ext cx="1603672" cy="2712818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4872836" y="5532120"/>
            <a:ext cx="228600" cy="228600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椭圆 23"/>
          <p:cNvSpPr/>
          <p:nvPr/>
        </p:nvSpPr>
        <p:spPr>
          <a:xfrm>
            <a:off x="4811876" y="5201920"/>
            <a:ext cx="228600" cy="228600"/>
          </a:xfrm>
          <a:prstGeom prst="ellipse">
            <a:avLst/>
          </a:prstGeom>
          <a:solidFill>
            <a:srgbClr val="008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9" descr="http://www.clker.com/cliparts/2/b/3/b/11949857441232608687pointing_finger_01.svg.h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9947" y="5168592"/>
            <a:ext cx="1448948" cy="1676400"/>
          </a:xfrm>
          <a:prstGeom prst="rect">
            <a:avLst/>
          </a:prstGeom>
          <a:noFill/>
        </p:spPr>
      </p:pic>
      <p:pic>
        <p:nvPicPr>
          <p:cNvPr id="14" name="图片 13" descr="untitle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133600"/>
            <a:ext cx="2362200" cy="1771650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pic>
        <p:nvPicPr>
          <p:cNvPr id="15" name="图片 14" descr="untitled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2133600"/>
            <a:ext cx="2362200" cy="177165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16" name="Picture 9" descr="http://www.clker.com/cliparts/2/b/3/b/11949857441232608687pointing_finger_01.svg.h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5486400"/>
            <a:ext cx="1448948" cy="1676400"/>
          </a:xfrm>
          <a:prstGeom prst="rect">
            <a:avLst/>
          </a:prstGeom>
          <a:noFill/>
        </p:spPr>
      </p:pic>
      <p:sp>
        <p:nvSpPr>
          <p:cNvPr id="20" name="椭圆 19"/>
          <p:cNvSpPr/>
          <p:nvPr/>
        </p:nvSpPr>
        <p:spPr>
          <a:xfrm>
            <a:off x="4725516" y="5867400"/>
            <a:ext cx="228600" cy="228600"/>
          </a:xfrm>
          <a:prstGeom prst="ellipse">
            <a:avLst/>
          </a:prstGeom>
          <a:solidFill>
            <a:srgbClr val="007A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Feature 2: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Acoustic Signature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9144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00DE64"/>
                </a:solidFill>
                <a:latin typeface="+mj-lt"/>
              </a:rPr>
              <a:t>Keystrokes of different keys </a:t>
            </a:r>
            <a:r>
              <a:rPr lang="en-US" sz="2400" b="1" dirty="0" smtClean="0">
                <a:solidFill>
                  <a:srgbClr val="4BD0FF"/>
                </a:solidFill>
                <a:latin typeface="+mj-lt"/>
              </a:rPr>
              <a:t>sound different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MFCCs (Mel-frequency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Cepstral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Coefficients) can be used to discriminate sounds of different keys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图片 18" descr="untitled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2133600"/>
            <a:ext cx="2365248" cy="1773936"/>
          </a:xfrm>
          <a:prstGeom prst="rect">
            <a:avLst/>
          </a:prstGeom>
          <a:ln w="25400">
            <a:solidFill>
              <a:srgbClr val="007AD6"/>
            </a:solidFill>
          </a:ln>
        </p:spPr>
      </p:pic>
      <p:pic>
        <p:nvPicPr>
          <p:cNvPr id="21" name="Picture 9" descr="http://www.clker.com/cliparts/2/b/3/b/11949857441232608687pointing_finger_01.svg.h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1800" y="5842000"/>
            <a:ext cx="1448948" cy="1676400"/>
          </a:xfrm>
          <a:prstGeom prst="rect">
            <a:avLst/>
          </a:prstGeo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3505200" y="6432550"/>
            <a:ext cx="2133600" cy="365125"/>
          </a:xfrm>
        </p:spPr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3886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MFCC of key ‘E’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3886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MFCC of key ‘D’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83750" y="387471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MFCC of key ‘X’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0" grpId="0" animBg="1"/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fld id="{5A0CA201-E970-4AE7-B2B6-E5592E99B1DE}" type="slidenum">
              <a:rPr lang="en-US" altLang="zh-CN" smtClean="0">
                <a:solidFill>
                  <a:schemeClr val="tx1"/>
                </a:solidFill>
                <a:latin typeface="Arial" charset="0"/>
                <a:cs typeface="Arial" charset="0"/>
              </a:rPr>
              <a:pPr algn="ctr"/>
              <a:t>12</a:t>
            </a:fld>
            <a:endParaRPr lang="en-US" altLang="zh-CN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075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95" name="AutoShape 47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AutoShape 2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AutoShape 10" descr="http://www.icons101.com/icon_ico/id_74337/vine1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304800" y="838200"/>
            <a:ext cx="8382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3600" b="1" dirty="0" smtClean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3600" b="1" dirty="0" smtClean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r>
              <a:rPr lang="en-US" sz="3600" b="1" dirty="0" smtClean="0">
                <a:latin typeface="+mj-lt"/>
              </a:rPr>
              <a:t>We can combine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</a:rPr>
              <a:t>TDoA</a:t>
            </a:r>
            <a:r>
              <a:rPr lang="en-US" sz="3600" b="1" dirty="0" smtClean="0">
                <a:latin typeface="+mj-lt"/>
              </a:rPr>
              <a:t> and </a:t>
            </a:r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acoustic signatures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smtClean="0">
                <a:latin typeface="+mj-lt"/>
              </a:rPr>
              <a:t>to identify each keystroke</a:t>
            </a:r>
            <a:r>
              <a:rPr lang="zh-CN" altLang="en-US" sz="3600" b="1" dirty="0" smtClean="0">
                <a:latin typeface="+mj-lt"/>
              </a:rPr>
              <a:t>！</a:t>
            </a:r>
            <a:endParaRPr lang="en-US" altLang="zh-CN" sz="3600" b="1" dirty="0" smtClean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36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36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3600" b="1" dirty="0"/>
          </a:p>
        </p:txBody>
      </p:sp>
      <p:pic>
        <p:nvPicPr>
          <p:cNvPr id="2" name="Picture 2" descr="http://s3.amazonaws.com/rapgenius/PuzzlePie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896868"/>
            <a:ext cx="2466361" cy="176098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System Overview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4" name="Rounded Rectangle 55"/>
          <p:cNvSpPr/>
          <p:nvPr/>
        </p:nvSpPr>
        <p:spPr>
          <a:xfrm>
            <a:off x="3167990" y="1114424"/>
            <a:ext cx="2631440" cy="440828"/>
          </a:xfrm>
          <a:prstGeom prst="roundRect">
            <a:avLst>
              <a:gd name="adj" fmla="val 42199"/>
            </a:avLst>
          </a:prstGeom>
          <a:solidFill>
            <a:srgbClr val="2DC8FF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A Set of Keystrokes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15" name="Rounded Rectangle 61"/>
          <p:cNvSpPr/>
          <p:nvPr/>
        </p:nvSpPr>
        <p:spPr>
          <a:xfrm>
            <a:off x="3241179" y="1772249"/>
            <a:ext cx="2488478" cy="561375"/>
          </a:xfrm>
          <a:prstGeom prst="roundRect">
            <a:avLst>
              <a:gd name="adj" fmla="val 0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Keystroke Detection &amp; Segmentation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16" name="Straight Arrow Connector 56"/>
          <p:cNvCxnSpPr>
            <a:stCxn id="14" idx="2"/>
            <a:endCxn id="15" idx="0"/>
          </p:cNvCxnSpPr>
          <p:nvPr/>
        </p:nvCxnSpPr>
        <p:spPr>
          <a:xfrm rot="16200000" flipH="1">
            <a:off x="4376066" y="1662896"/>
            <a:ext cx="216997" cy="17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61"/>
          <p:cNvSpPr/>
          <p:nvPr/>
        </p:nvSpPr>
        <p:spPr>
          <a:xfrm>
            <a:off x="3239110" y="2561644"/>
            <a:ext cx="2488478" cy="447040"/>
          </a:xfrm>
          <a:prstGeom prst="roundRect">
            <a:avLst>
              <a:gd name="adj" fmla="val 0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Palatino Linotype" panose="02040502050505030304" pitchFamily="18" charset="0"/>
              </a:rPr>
              <a:t>TDoA</a:t>
            </a:r>
            <a:r>
              <a:rPr lang="en-US" sz="1600" dirty="0" smtClean="0">
                <a:latin typeface="Palatino Linotype" panose="02040502050505030304" pitchFamily="18" charset="0"/>
              </a:rPr>
              <a:t> Derivation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22" name="Straight Arrow Connector 56"/>
          <p:cNvCxnSpPr>
            <a:stCxn id="15" idx="2"/>
            <a:endCxn id="21" idx="0"/>
          </p:cNvCxnSpPr>
          <p:nvPr/>
        </p:nvCxnSpPr>
        <p:spPr>
          <a:xfrm rot="5400000">
            <a:off x="4370374" y="2446600"/>
            <a:ext cx="228020" cy="2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53"/>
          <p:cNvSpPr/>
          <p:nvPr/>
        </p:nvSpPr>
        <p:spPr>
          <a:xfrm>
            <a:off x="6284281" y="2770452"/>
            <a:ext cx="2550159" cy="1913217"/>
          </a:xfrm>
          <a:prstGeom prst="roundRect">
            <a:avLst>
              <a:gd name="adj" fmla="val 6879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latin typeface="Palatino Linotype" panose="02040502050505030304" pitchFamily="18" charset="0"/>
              </a:rPr>
              <a:t>Key Groups Generation</a:t>
            </a:r>
            <a:endParaRPr lang="en-US" sz="1600" b="1" dirty="0">
              <a:latin typeface="Palatino Linotype" panose="02040502050505030304" pitchFamily="18" charset="0"/>
            </a:endParaRPr>
          </a:p>
        </p:txBody>
      </p:sp>
      <p:sp>
        <p:nvSpPr>
          <p:cNvPr id="28" name="Rectangle 177"/>
          <p:cNvSpPr/>
          <p:nvPr/>
        </p:nvSpPr>
        <p:spPr>
          <a:xfrm>
            <a:off x="6584001" y="4065852"/>
            <a:ext cx="1981200" cy="465417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alatino Linotype" pitchFamily="18" charset="0"/>
              </a:rPr>
              <a:t>Theoretical </a:t>
            </a:r>
            <a:r>
              <a:rPr lang="en-US" sz="1600" dirty="0" err="1" smtClean="0">
                <a:solidFill>
                  <a:schemeClr val="tx1"/>
                </a:solidFill>
                <a:latin typeface="Palatino Linotype" pitchFamily="18" charset="0"/>
              </a:rPr>
              <a:t>TDoA</a:t>
            </a:r>
            <a:endParaRPr lang="en-US" sz="1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29" name="Rectangle 177"/>
          <p:cNvSpPr/>
          <p:nvPr/>
        </p:nvSpPr>
        <p:spPr>
          <a:xfrm>
            <a:off x="6584001" y="3227652"/>
            <a:ext cx="1981200" cy="6096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alatino Linotype" pitchFamily="18" charset="0"/>
              </a:rPr>
              <a:t>Theoretical Key Groups</a:t>
            </a:r>
            <a:endParaRPr lang="en-US" sz="1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cxnSp>
        <p:nvCxnSpPr>
          <p:cNvPr id="33" name="Straight Arrow Connector 56"/>
          <p:cNvCxnSpPr>
            <a:stCxn id="28" idx="0"/>
            <a:endCxn id="29" idx="2"/>
          </p:cNvCxnSpPr>
          <p:nvPr/>
        </p:nvCxnSpPr>
        <p:spPr>
          <a:xfrm rot="5400000" flipH="1" flipV="1">
            <a:off x="7460301" y="3951552"/>
            <a:ext cx="228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61"/>
          <p:cNvSpPr/>
          <p:nvPr/>
        </p:nvSpPr>
        <p:spPr>
          <a:xfrm>
            <a:off x="3239110" y="3266349"/>
            <a:ext cx="2488478" cy="533400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Grouping of Keystrokes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37" name="Straight Arrow Connector 56"/>
          <p:cNvCxnSpPr>
            <a:stCxn id="21" idx="2"/>
            <a:endCxn id="36" idx="0"/>
          </p:cNvCxnSpPr>
          <p:nvPr/>
        </p:nvCxnSpPr>
        <p:spPr>
          <a:xfrm rot="5400000">
            <a:off x="4354517" y="3137516"/>
            <a:ext cx="257665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56"/>
          <p:cNvCxnSpPr>
            <a:stCxn id="29" idx="1"/>
            <a:endCxn id="36" idx="3"/>
          </p:cNvCxnSpPr>
          <p:nvPr/>
        </p:nvCxnSpPr>
        <p:spPr>
          <a:xfrm rot="10800000" flipV="1">
            <a:off x="5727589" y="3532451"/>
            <a:ext cx="856413" cy="59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61"/>
          <p:cNvSpPr/>
          <p:nvPr/>
        </p:nvSpPr>
        <p:spPr>
          <a:xfrm>
            <a:off x="1207110" y="4047254"/>
            <a:ext cx="1371600" cy="838200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Acoustic Signature Extraction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45" name="Straight Arrow Connector 56"/>
          <p:cNvCxnSpPr>
            <a:stCxn id="15" idx="1"/>
            <a:endCxn id="44" idx="0"/>
          </p:cNvCxnSpPr>
          <p:nvPr/>
        </p:nvCxnSpPr>
        <p:spPr>
          <a:xfrm rot="10800000" flipV="1">
            <a:off x="1892911" y="2052936"/>
            <a:ext cx="1348269" cy="199431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61"/>
          <p:cNvSpPr/>
          <p:nvPr/>
        </p:nvSpPr>
        <p:spPr>
          <a:xfrm>
            <a:off x="3264510" y="4047254"/>
            <a:ext cx="2438400" cy="838200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MFCC-based Clustering with in a Group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49" name="Straight Arrow Connector 56"/>
          <p:cNvCxnSpPr>
            <a:stCxn id="36" idx="2"/>
            <a:endCxn id="48" idx="0"/>
          </p:cNvCxnSpPr>
          <p:nvPr/>
        </p:nvCxnSpPr>
        <p:spPr>
          <a:xfrm rot="16200000" flipH="1">
            <a:off x="4359777" y="3923320"/>
            <a:ext cx="247505" cy="3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6"/>
          <p:cNvCxnSpPr>
            <a:stCxn id="44" idx="3"/>
            <a:endCxn id="48" idx="1"/>
          </p:cNvCxnSpPr>
          <p:nvPr/>
        </p:nvCxnSpPr>
        <p:spPr>
          <a:xfrm>
            <a:off x="2578710" y="4466354"/>
            <a:ext cx="685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61"/>
          <p:cNvSpPr/>
          <p:nvPr/>
        </p:nvSpPr>
        <p:spPr>
          <a:xfrm>
            <a:off x="3264510" y="5134374"/>
            <a:ext cx="2438400" cy="552050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Cluster-based Letter Labeling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56" name="Straight Arrow Connector 56"/>
          <p:cNvCxnSpPr>
            <a:stCxn id="48" idx="2"/>
            <a:endCxn id="55" idx="0"/>
          </p:cNvCxnSpPr>
          <p:nvPr/>
        </p:nvCxnSpPr>
        <p:spPr>
          <a:xfrm rot="5400000">
            <a:off x="4359250" y="5009914"/>
            <a:ext cx="248920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6"/>
          <p:cNvCxnSpPr>
            <a:stCxn id="28" idx="1"/>
            <a:endCxn id="55" idx="3"/>
          </p:cNvCxnSpPr>
          <p:nvPr/>
        </p:nvCxnSpPr>
        <p:spPr>
          <a:xfrm rot="10800000" flipV="1">
            <a:off x="5702911" y="4298561"/>
            <a:ext cx="881091" cy="111183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55"/>
          <p:cNvSpPr/>
          <p:nvPr/>
        </p:nvSpPr>
        <p:spPr>
          <a:xfrm>
            <a:off x="3165160" y="5915024"/>
            <a:ext cx="2631440" cy="440828"/>
          </a:xfrm>
          <a:prstGeom prst="roundRect">
            <a:avLst>
              <a:gd name="adj" fmla="val 42199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Identified Keystrokes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66" name="Straight Arrow Connector 56"/>
          <p:cNvCxnSpPr>
            <a:stCxn id="55" idx="2"/>
            <a:endCxn id="65" idx="0"/>
          </p:cNvCxnSpPr>
          <p:nvPr/>
        </p:nvCxnSpPr>
        <p:spPr>
          <a:xfrm rot="5400000">
            <a:off x="4367995" y="5799309"/>
            <a:ext cx="228600" cy="28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6" grpId="0" animBg="1"/>
      <p:bldP spid="28" grpId="0" animBg="1"/>
      <p:bldP spid="29" grpId="0" animBg="1"/>
      <p:bldP spid="36" grpId="0" animBg="1"/>
      <p:bldP spid="44" grpId="0" animBg="1"/>
      <p:bldP spid="48" grpId="0" animBg="1"/>
      <p:bldP spid="55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Theoretical Key Groups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381000" y="1066800"/>
            <a:ext cx="85344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A theoretical key group </a:t>
            </a:r>
            <a:r>
              <a:rPr lang="en-US" altLang="zh-CN" sz="2400" dirty="0" smtClean="0">
                <a:latin typeface="+mn-lt"/>
              </a:rPr>
              <a:t>– keys having 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similar theoretical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+mn-lt"/>
              </a:rPr>
              <a:t>TDoAs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pic>
        <p:nvPicPr>
          <p:cNvPr id="11" name="图片 10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590800"/>
            <a:ext cx="3652189" cy="2739142"/>
          </a:xfrm>
          <a:prstGeom prst="rect">
            <a:avLst/>
          </a:prstGeom>
        </p:spPr>
      </p:pic>
      <p:pic>
        <p:nvPicPr>
          <p:cNvPr id="12" name="图片 11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590800"/>
            <a:ext cx="3657600" cy="274320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828800" y="4038600"/>
            <a:ext cx="473432" cy="319379"/>
          </a:xfrm>
          <a:prstGeom prst="ellipse">
            <a:avLst/>
          </a:prstGeom>
          <a:solidFill>
            <a:schemeClr val="tx1">
              <a:alpha val="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直接箭头连接符 14"/>
          <p:cNvCxnSpPr>
            <a:stCxn id="13" idx="5"/>
          </p:cNvCxnSpPr>
          <p:nvPr/>
        </p:nvCxnSpPr>
        <p:spPr>
          <a:xfrm rot="16200000" flipH="1">
            <a:off x="2281453" y="4262653"/>
            <a:ext cx="184593" cy="28170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4444425"/>
            <a:ext cx="1623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One theoretical key group</a:t>
            </a:r>
            <a:endParaRPr lang="en-US" sz="1600" b="1" dirty="0">
              <a:latin typeface="+mj-lt"/>
            </a:endParaRPr>
          </a:p>
        </p:txBody>
      </p:sp>
      <p:pic>
        <p:nvPicPr>
          <p:cNvPr id="56322" name="Picture 2" descr="http://g-ecx.images-amazon.com/images/G/01/electronics/apple/apple-11q3-wirelesskeyboard-top-l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3211318"/>
            <a:ext cx="4116778" cy="1981200"/>
          </a:xfrm>
          <a:prstGeom prst="rect">
            <a:avLst/>
          </a:prstGeom>
          <a:noFill/>
        </p:spPr>
      </p:pic>
      <p:pic>
        <p:nvPicPr>
          <p:cNvPr id="18" name="图片 17" descr="GH97-15107B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014343" y="1605658"/>
            <a:ext cx="1306316" cy="2209802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5509260" y="2799838"/>
            <a:ext cx="137160" cy="137160"/>
          </a:xfrm>
          <a:prstGeom prst="ellipse">
            <a:avLst/>
          </a:prstGeom>
          <a:solidFill>
            <a:srgbClr val="33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椭圆 19"/>
          <p:cNvSpPr/>
          <p:nvPr/>
        </p:nvSpPr>
        <p:spPr>
          <a:xfrm>
            <a:off x="7670800" y="2804918"/>
            <a:ext cx="137160" cy="137160"/>
          </a:xfrm>
          <a:prstGeom prst="ellipse">
            <a:avLst/>
          </a:prstGeom>
          <a:solidFill>
            <a:srgbClr val="33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/>
          <p:cNvSpPr/>
          <p:nvPr/>
        </p:nvSpPr>
        <p:spPr>
          <a:xfrm>
            <a:off x="5319522" y="4025134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Q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87746" y="4022086"/>
            <a:ext cx="228600" cy="228600"/>
          </a:xfrm>
          <a:prstGeom prst="rect">
            <a:avLst/>
          </a:prstGeom>
          <a:solidFill>
            <a:srgbClr val="00D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W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85816" y="4284214"/>
            <a:ext cx="228600" cy="228600"/>
          </a:xfrm>
          <a:prstGeom prst="rect">
            <a:avLst/>
          </a:prstGeom>
          <a:solidFill>
            <a:srgbClr val="00D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862066" y="4022848"/>
            <a:ext cx="2286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134100" y="4022848"/>
            <a:ext cx="228600" cy="228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404610" y="4026658"/>
            <a:ext cx="2286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678930" y="4022848"/>
            <a:ext cx="2286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Y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949440" y="4026658"/>
            <a:ext cx="2286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U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19950" y="4026658"/>
            <a:ext cx="2286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494270" y="4026658"/>
            <a:ext cx="228600" cy="228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764780" y="4026658"/>
            <a:ext cx="228600" cy="228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P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657850" y="4289548"/>
            <a:ext cx="2286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928360" y="4289548"/>
            <a:ext cx="2286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D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198870" y="4289548"/>
            <a:ext cx="228600" cy="228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F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469380" y="4289548"/>
            <a:ext cx="2286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G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747510" y="4293358"/>
            <a:ext cx="228600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H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018020" y="4289548"/>
            <a:ext cx="2286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J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292340" y="4289548"/>
            <a:ext cx="2286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K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562850" y="4289548"/>
            <a:ext cx="228600" cy="228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L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22976" y="4552438"/>
            <a:ext cx="2286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Z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793486" y="4552438"/>
            <a:ext cx="228600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X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067806" y="4552438"/>
            <a:ext cx="228600" cy="228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C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338316" y="4552438"/>
            <a:ext cx="228600" cy="22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V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608826" y="4552438"/>
            <a:ext cx="2286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B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883146" y="4556248"/>
            <a:ext cx="2286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153656" y="4552438"/>
            <a:ext cx="2286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M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81760" y="2336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+mj-lt"/>
              </a:rPr>
              <a:t>Sorting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5800" y="2133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+mj-lt"/>
              </a:rPr>
              <a:t>Link any pair of keys whose theoretical </a:t>
            </a:r>
            <a:r>
              <a:rPr lang="en-US" b="1" dirty="0" err="1" smtClean="0">
                <a:solidFill>
                  <a:srgbClr val="C00000"/>
                </a:solidFill>
                <a:latin typeface="+mj-lt"/>
              </a:rPr>
              <a:t>TDoAs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 are too similar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0" grpId="2"/>
      <p:bldP spid="51" grpId="0"/>
      <p:bldP spid="5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Keystroke Grouping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700745"/>
            <a:ext cx="3377706" cy="271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椭圆 9"/>
          <p:cNvSpPr/>
          <p:nvPr/>
        </p:nvSpPr>
        <p:spPr>
          <a:xfrm>
            <a:off x="5623560" y="2209800"/>
            <a:ext cx="91440" cy="9144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/>
          <p:cNvSpPr/>
          <p:nvPr/>
        </p:nvSpPr>
        <p:spPr>
          <a:xfrm>
            <a:off x="5562600" y="1765515"/>
            <a:ext cx="2133600" cy="2362200"/>
          </a:xfrm>
          <a:prstGeom prst="rect">
            <a:avLst/>
          </a:prstGeom>
          <a:solidFill>
            <a:schemeClr val="bg1">
              <a:lumMod val="5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/>
          <p:cNvSpPr/>
          <p:nvPr/>
        </p:nvSpPr>
        <p:spPr>
          <a:xfrm>
            <a:off x="5486400" y="116332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j-lt"/>
              </a:rPr>
              <a:t>[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sp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− 5ms, </a:t>
            </a:r>
            <a:r>
              <a:rPr lang="en-US" i="1" dirty="0" smtClean="0">
                <a:solidFill>
                  <a:srgbClr val="FF0000"/>
                </a:solidFill>
                <a:latin typeface="+mj-lt"/>
              </a:rPr>
              <a:t>sp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+ 100ms], </a:t>
            </a:r>
            <a:r>
              <a:rPr lang="en-US" dirty="0" smtClean="0">
                <a:latin typeface="+mj-lt"/>
              </a:rPr>
              <a:t>where </a:t>
            </a:r>
            <a:r>
              <a:rPr lang="en-US" i="1" dirty="0" smtClean="0">
                <a:latin typeface="+mj-lt"/>
              </a:rPr>
              <a:t>sp</a:t>
            </a:r>
            <a:r>
              <a:rPr lang="en-US" dirty="0" smtClean="0">
                <a:latin typeface="+mj-lt"/>
              </a:rPr>
              <a:t> is starting point</a:t>
            </a:r>
            <a:endParaRPr lang="en-US" dirty="0">
              <a:latin typeface="+mj-lt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2514600"/>
            <a:ext cx="282353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ounded Rectangle 55"/>
          <p:cNvSpPr/>
          <p:nvPr/>
        </p:nvSpPr>
        <p:spPr>
          <a:xfrm>
            <a:off x="625625" y="1696772"/>
            <a:ext cx="2391894" cy="440828"/>
          </a:xfrm>
          <a:prstGeom prst="roundRect">
            <a:avLst>
              <a:gd name="adj" fmla="val 42199"/>
            </a:avLst>
          </a:prstGeom>
          <a:solidFill>
            <a:srgbClr val="2DC8FF"/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A Set of Keystrokes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20" name="Rounded Rectangle 61"/>
          <p:cNvSpPr/>
          <p:nvPr/>
        </p:nvSpPr>
        <p:spPr>
          <a:xfrm>
            <a:off x="685800" y="2354597"/>
            <a:ext cx="2261946" cy="561375"/>
          </a:xfrm>
          <a:prstGeom prst="roundRect">
            <a:avLst>
              <a:gd name="adj" fmla="val 0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Keystroke Detection &amp; Segmentation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21" name="Straight Arrow Connector 56"/>
          <p:cNvCxnSpPr>
            <a:stCxn id="19" idx="2"/>
            <a:endCxn id="20" idx="0"/>
          </p:cNvCxnSpPr>
          <p:nvPr/>
        </p:nvCxnSpPr>
        <p:spPr>
          <a:xfrm rot="5400000">
            <a:off x="1710675" y="2243699"/>
            <a:ext cx="216997" cy="4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61"/>
          <p:cNvSpPr/>
          <p:nvPr/>
        </p:nvSpPr>
        <p:spPr>
          <a:xfrm>
            <a:off x="683731" y="3143992"/>
            <a:ext cx="2261946" cy="447040"/>
          </a:xfrm>
          <a:prstGeom prst="roundRect">
            <a:avLst>
              <a:gd name="adj" fmla="val 0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Palatino Linotype" panose="02040502050505030304" pitchFamily="18" charset="0"/>
              </a:rPr>
              <a:t>TDoA</a:t>
            </a:r>
            <a:r>
              <a:rPr lang="en-US" sz="1600" dirty="0" smtClean="0">
                <a:latin typeface="Palatino Linotype" panose="02040502050505030304" pitchFamily="18" charset="0"/>
              </a:rPr>
              <a:t> Derivation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23" name="Straight Arrow Connector 56"/>
          <p:cNvCxnSpPr>
            <a:stCxn id="20" idx="2"/>
            <a:endCxn id="22" idx="0"/>
          </p:cNvCxnSpPr>
          <p:nvPr/>
        </p:nvCxnSpPr>
        <p:spPr>
          <a:xfrm rot="5400000">
            <a:off x="1701729" y="3028948"/>
            <a:ext cx="228020" cy="2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77"/>
          <p:cNvSpPr/>
          <p:nvPr/>
        </p:nvSpPr>
        <p:spPr>
          <a:xfrm>
            <a:off x="3192491" y="3810000"/>
            <a:ext cx="1531909" cy="609600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alatino Linotype" pitchFamily="18" charset="0"/>
              </a:rPr>
              <a:t>Theoretical Key Groups</a:t>
            </a:r>
            <a:endParaRPr lang="en-US" sz="1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25" name="Rounded Rectangle 61"/>
          <p:cNvSpPr/>
          <p:nvPr/>
        </p:nvSpPr>
        <p:spPr>
          <a:xfrm>
            <a:off x="683731" y="3848697"/>
            <a:ext cx="2261946" cy="533400"/>
          </a:xfrm>
          <a:prstGeom prst="roundRect">
            <a:avLst>
              <a:gd name="adj" fmla="val 0"/>
            </a:avLst>
          </a:prstGeom>
          <a:solidFill>
            <a:schemeClr val="bg2">
              <a:lumMod val="75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Grouping of Keystrokes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26" name="Straight Arrow Connector 56"/>
          <p:cNvCxnSpPr>
            <a:stCxn id="22" idx="2"/>
            <a:endCxn id="25" idx="0"/>
          </p:cNvCxnSpPr>
          <p:nvPr/>
        </p:nvCxnSpPr>
        <p:spPr>
          <a:xfrm rot="5400000">
            <a:off x="1685872" y="3719864"/>
            <a:ext cx="257665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56"/>
          <p:cNvCxnSpPr>
            <a:stCxn id="24" idx="1"/>
            <a:endCxn id="25" idx="3"/>
          </p:cNvCxnSpPr>
          <p:nvPr/>
        </p:nvCxnSpPr>
        <p:spPr>
          <a:xfrm rot="10800000" flipV="1">
            <a:off x="2945677" y="4114799"/>
            <a:ext cx="246814" cy="59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29200" y="2133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Palatino Linotype" pitchFamily="18" charset="0"/>
              </a:rPr>
              <a:t>Cross-correlation approach</a:t>
            </a:r>
            <a:endParaRPr lang="en-US" b="1" dirty="0">
              <a:latin typeface="Palatino Linotype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433350" y="4038600"/>
            <a:ext cx="383382" cy="837863"/>
            <a:chOff x="5638006" y="4648200"/>
            <a:chExt cx="383382" cy="687388"/>
          </a:xfrm>
        </p:grpSpPr>
        <p:cxnSp>
          <p:nvCxnSpPr>
            <p:cNvPr id="36" name="直接连接符 35"/>
            <p:cNvCxnSpPr/>
            <p:nvPr/>
          </p:nvCxnSpPr>
          <p:spPr>
            <a:xfrm rot="5400000">
              <a:off x="5295900" y="4991100"/>
              <a:ext cx="685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rot="5400000">
              <a:off x="5677694" y="4990306"/>
              <a:ext cx="6858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638800" y="5334000"/>
              <a:ext cx="381000" cy="158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/>
          <p:cNvGrpSpPr/>
          <p:nvPr/>
        </p:nvGrpSpPr>
        <p:grpSpPr>
          <a:xfrm>
            <a:off x="6051364" y="4038600"/>
            <a:ext cx="383382" cy="837863"/>
            <a:chOff x="5638006" y="4648200"/>
            <a:chExt cx="383382" cy="687388"/>
          </a:xfrm>
        </p:grpSpPr>
        <p:cxnSp>
          <p:nvCxnSpPr>
            <p:cNvPr id="44" name="直接连接符 43"/>
            <p:cNvCxnSpPr/>
            <p:nvPr/>
          </p:nvCxnSpPr>
          <p:spPr>
            <a:xfrm rot="5400000">
              <a:off x="5295900" y="4991100"/>
              <a:ext cx="685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rot="5400000">
              <a:off x="5677694" y="4990306"/>
              <a:ext cx="685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37"/>
            <p:cNvCxnSpPr/>
            <p:nvPr/>
          </p:nvCxnSpPr>
          <p:spPr>
            <a:xfrm>
              <a:off x="5638800" y="5334000"/>
              <a:ext cx="381000" cy="158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6699064" y="4038600"/>
            <a:ext cx="387536" cy="837863"/>
            <a:chOff x="5638006" y="4648200"/>
            <a:chExt cx="383382" cy="687388"/>
          </a:xfrm>
        </p:grpSpPr>
        <p:cxnSp>
          <p:nvCxnSpPr>
            <p:cNvPr id="48" name="直接连接符 47"/>
            <p:cNvCxnSpPr/>
            <p:nvPr/>
          </p:nvCxnSpPr>
          <p:spPr>
            <a:xfrm rot="5400000">
              <a:off x="5295900" y="4991100"/>
              <a:ext cx="685800" cy="1588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rot="5400000">
              <a:off x="5677694" y="4990306"/>
              <a:ext cx="685800" cy="1588"/>
            </a:xfrm>
            <a:prstGeom prst="line">
              <a:avLst/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37"/>
            <p:cNvCxnSpPr/>
            <p:nvPr/>
          </p:nvCxnSpPr>
          <p:spPr>
            <a:xfrm>
              <a:off x="5638800" y="5334000"/>
              <a:ext cx="381000" cy="1588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椭圆 50"/>
          <p:cNvSpPr/>
          <p:nvPr/>
        </p:nvSpPr>
        <p:spPr>
          <a:xfrm>
            <a:off x="7262944" y="457007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椭圆 51"/>
          <p:cNvSpPr/>
          <p:nvPr/>
        </p:nvSpPr>
        <p:spPr>
          <a:xfrm>
            <a:off x="7415344" y="457007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椭圆 52"/>
          <p:cNvSpPr/>
          <p:nvPr/>
        </p:nvSpPr>
        <p:spPr>
          <a:xfrm>
            <a:off x="7567744" y="4570075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7796344" y="4038600"/>
            <a:ext cx="383382" cy="837863"/>
            <a:chOff x="5638006" y="4648200"/>
            <a:chExt cx="383382" cy="687388"/>
          </a:xfrm>
        </p:grpSpPr>
        <p:cxnSp>
          <p:nvCxnSpPr>
            <p:cNvPr id="55" name="直接连接符 54"/>
            <p:cNvCxnSpPr/>
            <p:nvPr/>
          </p:nvCxnSpPr>
          <p:spPr>
            <a:xfrm rot="5400000">
              <a:off x="5295900" y="4991100"/>
              <a:ext cx="685800" cy="158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rot="5400000">
              <a:off x="5677694" y="4990306"/>
              <a:ext cx="685800" cy="1588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37"/>
            <p:cNvCxnSpPr/>
            <p:nvPr/>
          </p:nvCxnSpPr>
          <p:spPr>
            <a:xfrm>
              <a:off x="5638800" y="5334000"/>
              <a:ext cx="381000" cy="158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5340750" y="526745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Palatino Linotype" pitchFamily="18" charset="0"/>
                <a:cs typeface="Lao UI" pitchFamily="34" charset="0"/>
              </a:rPr>
              <a:t>Theoretical key groups</a:t>
            </a:r>
            <a:endParaRPr lang="en-US" b="1" dirty="0">
              <a:latin typeface="Palatino Linotype" pitchFamily="18" charset="0"/>
              <a:cs typeface="Lao UI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88280" y="486560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Plantagenet Cherokee" pitchFamily="18" charset="0"/>
              </a:rPr>
              <a:t>g</a:t>
            </a:r>
            <a:r>
              <a:rPr lang="en-US" b="1" baseline="-25000" dirty="0" smtClean="0">
                <a:latin typeface="Plantagenet Cherokee" pitchFamily="18" charset="0"/>
              </a:rPr>
              <a:t>1</a:t>
            </a:r>
            <a:endParaRPr lang="en-US" b="1" baseline="-25000" dirty="0">
              <a:latin typeface="Plantagenet Cheroke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943600" y="4876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Plantagenet Cherokee" pitchFamily="18" charset="0"/>
              </a:rPr>
              <a:t>g</a:t>
            </a:r>
            <a:r>
              <a:rPr lang="en-US" b="1" baseline="-25000" dirty="0" smtClean="0">
                <a:solidFill>
                  <a:srgbClr val="C00000"/>
                </a:solidFill>
                <a:latin typeface="Plantagenet Cherokee" pitchFamily="18" charset="0"/>
              </a:rPr>
              <a:t>2</a:t>
            </a:r>
            <a:endParaRPr lang="en-US" b="1" baseline="-25000" dirty="0">
              <a:solidFill>
                <a:srgbClr val="C00000"/>
              </a:solidFill>
              <a:latin typeface="Plantagenet Cheroke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580595" y="487506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Plantagenet Cherokee" pitchFamily="18" charset="0"/>
              </a:rPr>
              <a:t>g</a:t>
            </a:r>
            <a:r>
              <a:rPr lang="en-US" b="1" baseline="-25000" dirty="0" smtClean="0">
                <a:solidFill>
                  <a:srgbClr val="008000"/>
                </a:solidFill>
                <a:latin typeface="Plantagenet Cherokee" pitchFamily="18" charset="0"/>
              </a:rPr>
              <a:t>3</a:t>
            </a:r>
            <a:endParaRPr lang="en-US" b="1" baseline="-25000" dirty="0">
              <a:solidFill>
                <a:srgbClr val="008000"/>
              </a:solidFill>
              <a:latin typeface="Plantagenet Cherokee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66300" y="487487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  <a:latin typeface="Plantagenet Cherokee" pitchFamily="18" charset="0"/>
              </a:rPr>
              <a:t>g</a:t>
            </a:r>
            <a:r>
              <a:rPr lang="en-US" b="1" baseline="-25000" dirty="0" err="1" smtClean="0">
                <a:solidFill>
                  <a:schemeClr val="tx2"/>
                </a:solidFill>
                <a:latin typeface="Plantagenet Cherokee" pitchFamily="18" charset="0"/>
              </a:rPr>
              <a:t>n</a:t>
            </a:r>
            <a:endParaRPr lang="en-US" b="1" baseline="-25000" dirty="0">
              <a:solidFill>
                <a:schemeClr val="tx2"/>
              </a:solidFill>
              <a:latin typeface="Plantagenet Cherokee" pitchFamily="18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661950" y="1826875"/>
            <a:ext cx="2286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矩形 63"/>
          <p:cNvSpPr/>
          <p:nvPr/>
        </p:nvSpPr>
        <p:spPr>
          <a:xfrm>
            <a:off x="5966750" y="1826875"/>
            <a:ext cx="2286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矩形 64"/>
          <p:cNvSpPr/>
          <p:nvPr/>
        </p:nvSpPr>
        <p:spPr>
          <a:xfrm>
            <a:off x="6271550" y="1826875"/>
            <a:ext cx="2286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矩形 65"/>
          <p:cNvSpPr/>
          <p:nvPr/>
        </p:nvSpPr>
        <p:spPr>
          <a:xfrm>
            <a:off x="6576350" y="1826875"/>
            <a:ext cx="2286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矩形 66"/>
          <p:cNvSpPr/>
          <p:nvPr/>
        </p:nvSpPr>
        <p:spPr>
          <a:xfrm>
            <a:off x="6881150" y="1826875"/>
            <a:ext cx="2286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矩形 67"/>
          <p:cNvSpPr/>
          <p:nvPr/>
        </p:nvSpPr>
        <p:spPr>
          <a:xfrm>
            <a:off x="7185950" y="1826875"/>
            <a:ext cx="2286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矩形 68"/>
          <p:cNvSpPr/>
          <p:nvPr/>
        </p:nvSpPr>
        <p:spPr>
          <a:xfrm>
            <a:off x="7490750" y="1826875"/>
            <a:ext cx="2286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矩形 69"/>
          <p:cNvSpPr/>
          <p:nvPr/>
        </p:nvSpPr>
        <p:spPr>
          <a:xfrm>
            <a:off x="7795550" y="1826875"/>
            <a:ext cx="228600" cy="152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738150" y="136967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Palatino Linotype" pitchFamily="18" charset="0"/>
                <a:cs typeface="Lao UI" pitchFamily="34" charset="0"/>
              </a:rPr>
              <a:t>Input keystrokes</a:t>
            </a:r>
            <a:endParaRPr lang="en-US" b="1" dirty="0">
              <a:latin typeface="Palatino Linotype" pitchFamily="18" charset="0"/>
              <a:cs typeface="Lao U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C -0.00139 0.0243 -0.00225 0.05162 -0.01337 0.07291 C -0.01423 0.07731 -0.01632 0.07986 -0.01753 0.08426 C -0.0191 0.09652 -0.0217 0.10833 -0.02413 0.12037 C -0.02326 0.1412 -0.02257 0.16227 -0.01996 0.1824 C -0.0191 0.20879 -0.01823 0.23819 -0.02326 0.26389 C -0.02291 0.28009 -0.02274 0.29606 -0.02239 0.31227 C -0.02205 0.32754 -0.02361 0.32314 -0.01996 0.33055 C -0.01475 0.36412 -0.01666 0.34791 -0.01666 0.41111 " pathEditMode="relative" rAng="0" ptsTypes="ffffffffA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3.33333E-6 C 0.01944 0.04745 0.01111 0.1081 -0.0007 0.15879 C -0.00053 0.17916 -0.0007 0.20463 0.00399 0.22477 C 0.0059 0.23171 0.0059 0.23912 0.00816 0.24606 C 0.00885 0.24907 0.01041 0.25185 0.01111 0.25486 C 0.01145 0.25602 0.01197 0.25856 0.01197 0.25879 C 0.01354 0.26736 0.01388 0.2706 0.01649 0.27824 C 0.01805 0.29051 0.01805 0.29629 0.01944 0.31203 C 0.01961 0.31967 0.0217 0.33518 0.0217 0.33541 C 0.02066 0.36064 0.01944 0.38564 0.01944 0.41111 " pathEditMode="relative" rAng="0" ptsTypes="fffffffffA">
                                      <p:cBhvr>
                                        <p:cTn id="1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22 0.03889 -0.00035 0.08079 -0.00538 0.11899 C -0.00608 0.15255 -0.00504 0.18704 -0.01129 0.21945 C -0.01285 0.24098 -0.01233 0.26412 -0.01528 0.28519 C -0.01511 0.30209 -0.01441 0.31899 -0.01458 0.33588 C -0.01476 0.34977 -0.01597 0.36389 -0.01597 0.37778 C -0.01597 0.37917 -0.01545 0.38195 -0.01458 0.38125 C -0.01354 0.38056 -0.01458 0.37825 -0.01458 0.37686 " pathEditMode="relative" ptsTypes="fffffffA">
                                      <p:cBhvr>
                                        <p:cTn id="1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C 0.00052 0.01689 0.00052 0.02407 0.00434 0.0375 C 0.00486 0.04236 0.00573 0.04699 0.00677 0.05185 C 0.00816 0.0699 0.00938 0.0875 0.01025 0.10578 C 0.01094 0.12083 0.01007 0.11736 0.01181 0.12986 C 0.0125 0.13333 0.01354 0.14074 0.01354 0.14097 C 0.01493 0.16064 0.01215 0.18148 0.01702 0.2 C 0.01893 0.22291 0.01979 0.24328 0.02049 0.26736 C 0.02084 0.31504 0.0217 0.36296 0.0217 0.41111 " pathEditMode="relative" rAng="0" ptsTypes="ffffffffA">
                                      <p:cBhvr>
                                        <p:cTn id="1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99 0.01018 0.00695 0.02037 0.01007 0.03102 C 0.01042 0.03217 0.01042 0.03333 0.01076 0.03449 C 0.01129 0.03588 0.01215 0.0368 0.01267 0.03819 C 0.01354 0.04051 0.01476 0.04537 0.01476 0.04537 C 0.01667 0.05995 0.01858 0.0743 0.02014 0.08889 C 0.02031 0.09491 0.01788 0.13009 0.02344 0.14491 C 0.02413 0.15 0.02517 0.15486 0.02743 0.15903 C 0.02882 0.16944 0.0342 0.18009 0.03802 0.18935 C 0.03924 0.19236 0.04115 0.19491 0.04201 0.19815 C 0.04392 0.20602 0.05052 0.21944 0.05608 0.22384 C 0.05712 0.22824 0.05938 0.22708 0.06146 0.23102 C 0.06424 0.23634 0.0658 0.24167 0.06945 0.24537 C 0.07049 0.24907 0.07101 0.25092 0.07344 0.25324 C 0.07431 0.25648 0.07813 0.26134 0.07813 0.26134 C 0.07882 0.26504 0.08351 0.27106 0.08542 0.27454 C 0.08733 0.28194 0.08958 0.28704 0.0934 0.29329 C 0.09479 0.30023 0.09757 0.30856 0.10139 0.31366 C 0.10226 0.31852 0.10347 0.32245 0.10677 0.32523 C 0.10972 0.33981 0.10938 0.35486 0.11146 0.36967 C 0.11111 0.3787 0.11076 0.39213 0.10938 0.40162 C 0.10729 0.41528 0.10799 0.38819 0.10799 0.40972 " pathEditMode="relative" ptsTypes="fffffffffffffffffffffA">
                                      <p:cBhvr>
                                        <p:cTn id="1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5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C -0.00191 0.01967 -0.00156 0.03518 -0.00122 0.05602 C -0.00156 0.08032 0.00104 0.11342 -0.00538 0.13773 C -0.0059 0.14537 -0.00729 0.15185 -0.0092 0.15902 C -0.00972 0.1706 -0.0092 0.1831 -0.0132 0.19375 C -0.01424 0.20648 -0.01337 0.22083 -0.01702 0.23287 C -0.0184 0.25046 -0.02205 0.2662 -0.02674 0.28264 C -0.02865 0.28958 -0.02986 0.29814 -0.03333 0.30393 C -0.03351 0.30509 -0.03351 0.30625 -0.03386 0.3074 C -0.0342 0.30833 -0.03507 0.30902 -0.03524 0.31018 C -0.03577 0.31227 -0.03542 0.31435 -0.03594 0.31643 C -0.03733 0.32222 -0.03976 0.32801 -0.04184 0.33333 C -0.04236 0.33819 -0.0441 0.34166 -0.04497 0.34652 C -0.04497 0.35694 -0.04445 0.36736 -0.04445 0.37777 " pathEditMode="relative" rAng="0" ptsTypes="fffffffffffffA">
                                      <p:cBhvr>
                                        <p:cTn id="1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0.00717 0.00035 0.01227 0.00278 0.01852 C 0.00399 0.02523 0.00625 0.0324 0.00938 0.03819 C 0.01111 0.04444 0.01267 0.05139 0.01545 0.05694 C 0.01667 0.06273 0.01806 0.06828 0.02014 0.07361 C 0.02118 0.0787 0.02188 0.08356 0.02413 0.08796 C 0.02483 0.09166 0.025 0.09467 0.02674 0.09768 C 0.02778 0.10578 0.02934 0.11574 0.03281 0.12268 C 0.03368 0.12801 0.03455 0.13426 0.03681 0.13865 C 0.03889 0.15764 0.03924 0.17801 0.0434 0.19629 C 0.04514 0.23865 0.04201 0.28148 0.04601 0.32361 C 0.04583 0.33634 0.04601 0.34907 0.04549 0.3618 C 0.04531 0.36643 0.04149 0.37222 0.04149 0.37685 " pathEditMode="relative" ptsTypes="ffffffffffffA">
                                      <p:cBhvr>
                                        <p:cTn id="1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C 0.0007 0.00486 0.00157 0.00926 0.00278 0.01412 C 0.00296 0.01713 0.00348 0.0199 0.00365 0.02291 C 0.00382 0.02639 0.00382 0.03009 0.00417 0.03356 C 0.00504 0.04421 0.00712 0.0662 0.00712 0.06643 C 0.00695 0.07916 0.0099 0.11736 0.00417 0.13773 C 0.00226 0.17407 0.00174 0.20995 0.00139 0.24629 C 0.00157 0.26226 0.00122 0.27824 0.00209 0.29421 C 0.00226 0.29907 0.00816 0.30486 0.00834 0.30995 C 0.00868 0.32152 0.00834 0.3331 0.00834 0.34467 " pathEditMode="relative" rAng="0" ptsTypes="fffffffffA">
                                      <p:cBhvr>
                                        <p:cTn id="1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0" animBg="1"/>
      <p:bldP spid="11" grpId="1" animBg="1"/>
      <p:bldP spid="12" grpId="0"/>
      <p:bldP spid="12" grpId="1"/>
      <p:bldP spid="19" grpId="0" animBg="1"/>
      <p:bldP spid="20" grpId="0" animBg="1"/>
      <p:bldP spid="22" grpId="0" animBg="1"/>
      <p:bldP spid="24" grpId="0" animBg="1"/>
      <p:bldP spid="25" grpId="0" animBg="1"/>
      <p:bldP spid="33" grpId="0"/>
      <p:bldP spid="33" grpId="1"/>
      <p:bldP spid="51" grpId="0" animBg="1"/>
      <p:bldP spid="52" grpId="0" animBg="1"/>
      <p:bldP spid="53" grpId="0" animBg="1"/>
      <p:bldP spid="58" grpId="0"/>
      <p:bldP spid="59" grpId="0"/>
      <p:bldP spid="60" grpId="0"/>
      <p:bldP spid="61" grpId="0"/>
      <p:bldP spid="62" grpId="0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Clustering within Each Group &amp; Labeling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143000"/>
            <a:ext cx="3276600" cy="25820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4724400" y="3733800"/>
            <a:ext cx="3962400" cy="923330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MFCC  features: same key shows higher correlation, while different keys present lower correlation</a:t>
            </a:r>
            <a:endParaRPr lang="en-US" b="1" dirty="0">
              <a:latin typeface="+mj-lt"/>
            </a:endParaRPr>
          </a:p>
        </p:txBody>
      </p:sp>
      <p:sp>
        <p:nvSpPr>
          <p:cNvPr id="22" name="Rectangle 177"/>
          <p:cNvSpPr/>
          <p:nvPr/>
        </p:nvSpPr>
        <p:spPr>
          <a:xfrm>
            <a:off x="177800" y="2692065"/>
            <a:ext cx="1295400" cy="543895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Palatino Linotype" pitchFamily="18" charset="0"/>
              </a:rPr>
              <a:t>Theoretical </a:t>
            </a:r>
            <a:r>
              <a:rPr lang="en-US" sz="1600" dirty="0" err="1" smtClean="0">
                <a:solidFill>
                  <a:schemeClr val="tx1"/>
                </a:solidFill>
                <a:latin typeface="Palatino Linotype" pitchFamily="18" charset="0"/>
              </a:rPr>
              <a:t>TDoA</a:t>
            </a:r>
            <a:endParaRPr lang="en-US" sz="1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23" name="Rounded Rectangle 61"/>
          <p:cNvSpPr/>
          <p:nvPr/>
        </p:nvSpPr>
        <p:spPr>
          <a:xfrm>
            <a:off x="177800" y="1603002"/>
            <a:ext cx="1143000" cy="838200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Acoustic Signature Extraction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24" name="Rounded Rectangle 61"/>
          <p:cNvSpPr/>
          <p:nvPr/>
        </p:nvSpPr>
        <p:spPr>
          <a:xfrm>
            <a:off x="1727200" y="1603002"/>
            <a:ext cx="2032000" cy="838200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MFCC-based Clustering with in a Group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56"/>
          <p:cNvCxnSpPr>
            <a:stCxn id="23" idx="3"/>
            <a:endCxn id="24" idx="1"/>
          </p:cNvCxnSpPr>
          <p:nvPr/>
        </p:nvCxnSpPr>
        <p:spPr>
          <a:xfrm>
            <a:off x="1320800" y="2022102"/>
            <a:ext cx="406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61"/>
          <p:cNvSpPr/>
          <p:nvPr/>
        </p:nvSpPr>
        <p:spPr>
          <a:xfrm>
            <a:off x="1727200" y="2690122"/>
            <a:ext cx="2032000" cy="552050"/>
          </a:xfrm>
          <a:prstGeom prst="roundRect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Cluster-based Letter Labeling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27" name="Straight Arrow Connector 56"/>
          <p:cNvCxnSpPr>
            <a:stCxn id="24" idx="2"/>
            <a:endCxn id="26" idx="0"/>
          </p:cNvCxnSpPr>
          <p:nvPr/>
        </p:nvCxnSpPr>
        <p:spPr>
          <a:xfrm rot="5400000">
            <a:off x="2618740" y="2565662"/>
            <a:ext cx="248920" cy="1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56"/>
          <p:cNvCxnSpPr>
            <a:stCxn id="22" idx="3"/>
            <a:endCxn id="26" idx="1"/>
          </p:cNvCxnSpPr>
          <p:nvPr/>
        </p:nvCxnSpPr>
        <p:spPr>
          <a:xfrm>
            <a:off x="1473200" y="2964013"/>
            <a:ext cx="254000" cy="213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55"/>
          <p:cNvSpPr/>
          <p:nvPr/>
        </p:nvSpPr>
        <p:spPr>
          <a:xfrm>
            <a:off x="1605281" y="3521572"/>
            <a:ext cx="2280919" cy="440828"/>
          </a:xfrm>
          <a:prstGeom prst="roundRect">
            <a:avLst>
              <a:gd name="adj" fmla="val 42199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Identified Keystrokes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cxnSp>
        <p:nvCxnSpPr>
          <p:cNvPr id="30" name="Straight Arrow Connector 56"/>
          <p:cNvCxnSpPr>
            <a:stCxn id="26" idx="2"/>
            <a:endCxn id="29" idx="0"/>
          </p:cNvCxnSpPr>
          <p:nvPr/>
        </p:nvCxnSpPr>
        <p:spPr>
          <a:xfrm rot="16200000" flipH="1">
            <a:off x="2604770" y="3380601"/>
            <a:ext cx="279400" cy="25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组合 111"/>
          <p:cNvGrpSpPr/>
          <p:nvPr/>
        </p:nvGrpSpPr>
        <p:grpSpPr>
          <a:xfrm>
            <a:off x="3048000" y="1676400"/>
            <a:ext cx="3124200" cy="3726597"/>
            <a:chOff x="-2207768" y="3117088"/>
            <a:chExt cx="3124200" cy="3726597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-988568" y="6012688"/>
              <a:ext cx="3810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rot="5400000" flipH="1" flipV="1">
              <a:off x="-2437162" y="4564888"/>
              <a:ext cx="2896394" cy="7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rot="5400000" flipH="1" flipV="1">
              <a:off x="-2055368" y="4564888"/>
              <a:ext cx="28956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-914400" y="541020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-912368" y="526796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-912368" y="583692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-910336" y="569468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-912368" y="555244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-914400" y="469696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矩形 71"/>
            <p:cNvSpPr/>
            <p:nvPr/>
          </p:nvSpPr>
          <p:spPr>
            <a:xfrm>
              <a:off x="-912368" y="4554728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矩形 72"/>
            <p:cNvSpPr/>
            <p:nvPr/>
          </p:nvSpPr>
          <p:spPr>
            <a:xfrm>
              <a:off x="-912368" y="5123688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矩形 73"/>
            <p:cNvSpPr/>
            <p:nvPr/>
          </p:nvSpPr>
          <p:spPr>
            <a:xfrm>
              <a:off x="-910336" y="498144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矩形 74"/>
            <p:cNvSpPr/>
            <p:nvPr/>
          </p:nvSpPr>
          <p:spPr>
            <a:xfrm>
              <a:off x="-912368" y="4839208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矩形 75"/>
            <p:cNvSpPr/>
            <p:nvPr/>
          </p:nvSpPr>
          <p:spPr>
            <a:xfrm>
              <a:off x="-912368" y="3985768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矩形 77"/>
            <p:cNvSpPr/>
            <p:nvPr/>
          </p:nvSpPr>
          <p:spPr>
            <a:xfrm>
              <a:off x="-910336" y="4412488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-908304" y="427024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-910336" y="412800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矩形 82"/>
            <p:cNvSpPr/>
            <p:nvPr/>
          </p:nvSpPr>
          <p:spPr>
            <a:xfrm>
              <a:off x="-912368" y="384860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矩形 83"/>
            <p:cNvSpPr/>
            <p:nvPr/>
          </p:nvSpPr>
          <p:spPr>
            <a:xfrm>
              <a:off x="-912368" y="3272028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矩形 84"/>
            <p:cNvSpPr/>
            <p:nvPr/>
          </p:nvSpPr>
          <p:spPr>
            <a:xfrm>
              <a:off x="-910336" y="3706368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-908304" y="3564128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-910336" y="342188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2207768" y="6012688"/>
              <a:ext cx="3124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Palatino Linotype" pitchFamily="18" charset="0"/>
                  <a:cs typeface="Lao UI" pitchFamily="34" charset="0"/>
                </a:rPr>
                <a:t>A theoretical key group:</a:t>
              </a:r>
            </a:p>
            <a:p>
              <a:pPr algn="ctr"/>
              <a:r>
                <a:rPr lang="en-US" sz="1600" b="1" dirty="0" smtClean="0">
                  <a:latin typeface="Palatino Linotype" pitchFamily="18" charset="0"/>
                  <a:cs typeface="Lao UI" pitchFamily="34" charset="0"/>
                </a:rPr>
                <a:t>keystrokes of multiple keys with similar </a:t>
              </a:r>
              <a:r>
                <a:rPr lang="en-US" sz="1600" b="1" dirty="0" err="1" smtClean="0">
                  <a:latin typeface="Palatino Linotype" pitchFamily="18" charset="0"/>
                  <a:cs typeface="Lao UI" pitchFamily="34" charset="0"/>
                </a:rPr>
                <a:t>TDoAs</a:t>
              </a:r>
              <a:endParaRPr lang="en-US" sz="1600" b="1" dirty="0" smtClean="0">
                <a:latin typeface="Palatino Linotype" pitchFamily="18" charset="0"/>
                <a:cs typeface="Lao UI" pitchFamily="34" charset="0"/>
              </a:endParaRPr>
            </a:p>
          </p:txBody>
        </p:sp>
      </p:grpSp>
      <p:sp>
        <p:nvSpPr>
          <p:cNvPr id="89" name="右箭头 88"/>
          <p:cNvSpPr/>
          <p:nvPr/>
        </p:nvSpPr>
        <p:spPr>
          <a:xfrm>
            <a:off x="5064760" y="3799840"/>
            <a:ext cx="1752600" cy="304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5019040" y="352552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Palatino Linotype" pitchFamily="18" charset="0"/>
              </a:rPr>
              <a:t>clustering</a:t>
            </a:r>
            <a:endParaRPr lang="en-US" sz="1600" b="1" dirty="0">
              <a:latin typeface="Palatino Linotype" pitchFamily="18" charset="0"/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6172200" y="2691825"/>
            <a:ext cx="2741168" cy="1864935"/>
            <a:chOff x="916432" y="4132513"/>
            <a:chExt cx="2741168" cy="1864935"/>
          </a:xfrm>
        </p:grpSpPr>
        <p:sp>
          <p:nvSpPr>
            <p:cNvPr id="91" name="矩形 90"/>
            <p:cNvSpPr/>
            <p:nvPr/>
          </p:nvSpPr>
          <p:spPr>
            <a:xfrm>
              <a:off x="1754632" y="545084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1756664" y="530860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矩形 92"/>
            <p:cNvSpPr/>
            <p:nvPr/>
          </p:nvSpPr>
          <p:spPr>
            <a:xfrm>
              <a:off x="1756664" y="587756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1758696" y="573532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1756664" y="559308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矩形 95"/>
            <p:cNvSpPr/>
            <p:nvPr/>
          </p:nvSpPr>
          <p:spPr>
            <a:xfrm>
              <a:off x="1756664" y="516432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矩形 96"/>
            <p:cNvSpPr/>
            <p:nvPr/>
          </p:nvSpPr>
          <p:spPr>
            <a:xfrm>
              <a:off x="1758696" y="502208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1756664" y="487984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矩形 98"/>
            <p:cNvSpPr/>
            <p:nvPr/>
          </p:nvSpPr>
          <p:spPr>
            <a:xfrm>
              <a:off x="2341880" y="546100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2343912" y="531876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2343912" y="588772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2345944" y="574548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矩形 102"/>
            <p:cNvSpPr/>
            <p:nvPr/>
          </p:nvSpPr>
          <p:spPr>
            <a:xfrm>
              <a:off x="2343912" y="560324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矩形 103"/>
            <p:cNvSpPr/>
            <p:nvPr/>
          </p:nvSpPr>
          <p:spPr>
            <a:xfrm>
              <a:off x="2343912" y="5174488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2895600" y="546100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矩形 105"/>
            <p:cNvSpPr/>
            <p:nvPr/>
          </p:nvSpPr>
          <p:spPr>
            <a:xfrm>
              <a:off x="2897632" y="531876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矩形 106"/>
            <p:cNvSpPr/>
            <p:nvPr/>
          </p:nvSpPr>
          <p:spPr>
            <a:xfrm>
              <a:off x="2897632" y="588772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矩形 107"/>
            <p:cNvSpPr/>
            <p:nvPr/>
          </p:nvSpPr>
          <p:spPr>
            <a:xfrm>
              <a:off x="2899664" y="574548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矩形 108"/>
            <p:cNvSpPr/>
            <p:nvPr/>
          </p:nvSpPr>
          <p:spPr>
            <a:xfrm>
              <a:off x="2897632" y="560324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16432" y="4132513"/>
              <a:ext cx="2741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Palatino Linotype" pitchFamily="18" charset="0"/>
                  <a:cs typeface="Lao UI" pitchFamily="34" charset="0"/>
                </a:rPr>
                <a:t>Each cluster contains keystrokes of the same key</a:t>
              </a: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5029200" y="1752600"/>
            <a:ext cx="1373632" cy="1117600"/>
            <a:chOff x="-4493768" y="1506728"/>
            <a:chExt cx="1373632" cy="1117600"/>
          </a:xfrm>
        </p:grpSpPr>
        <p:sp>
          <p:nvSpPr>
            <p:cNvPr id="115" name="矩形 114"/>
            <p:cNvSpPr/>
            <p:nvPr/>
          </p:nvSpPr>
          <p:spPr>
            <a:xfrm>
              <a:off x="-4493768" y="207772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-4491736" y="193548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矩形 116"/>
            <p:cNvSpPr/>
            <p:nvPr/>
          </p:nvSpPr>
          <p:spPr>
            <a:xfrm>
              <a:off x="-4491736" y="250444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-4489704" y="236220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矩形 118"/>
            <p:cNvSpPr/>
            <p:nvPr/>
          </p:nvSpPr>
          <p:spPr>
            <a:xfrm>
              <a:off x="-4491736" y="221996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矩形 119"/>
            <p:cNvSpPr/>
            <p:nvPr/>
          </p:nvSpPr>
          <p:spPr>
            <a:xfrm>
              <a:off x="-4491736" y="179120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矩形 120"/>
            <p:cNvSpPr/>
            <p:nvPr/>
          </p:nvSpPr>
          <p:spPr>
            <a:xfrm>
              <a:off x="-4489704" y="164896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矩形 121"/>
            <p:cNvSpPr/>
            <p:nvPr/>
          </p:nvSpPr>
          <p:spPr>
            <a:xfrm>
              <a:off x="-4491736" y="1506728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矩形 122"/>
            <p:cNvSpPr/>
            <p:nvPr/>
          </p:nvSpPr>
          <p:spPr>
            <a:xfrm>
              <a:off x="-3906520" y="208788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矩形 123"/>
            <p:cNvSpPr/>
            <p:nvPr/>
          </p:nvSpPr>
          <p:spPr>
            <a:xfrm>
              <a:off x="-3904488" y="194564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矩形 124"/>
            <p:cNvSpPr/>
            <p:nvPr/>
          </p:nvSpPr>
          <p:spPr>
            <a:xfrm>
              <a:off x="-3904488" y="251460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矩形 125"/>
            <p:cNvSpPr/>
            <p:nvPr/>
          </p:nvSpPr>
          <p:spPr>
            <a:xfrm>
              <a:off x="-3902456" y="237236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矩形 126"/>
            <p:cNvSpPr/>
            <p:nvPr/>
          </p:nvSpPr>
          <p:spPr>
            <a:xfrm>
              <a:off x="-3904488" y="223012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-3904488" y="1801368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-3352800" y="208788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-3350768" y="194564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-3350768" y="251460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-3348736" y="237236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-3350768" y="223012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648200" y="1213545"/>
            <a:ext cx="2207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Palatino Linotype" pitchFamily="18" charset="0"/>
                <a:cs typeface="Lao UI" pitchFamily="34" charset="0"/>
              </a:rPr>
              <a:t>Keystroke clusters</a:t>
            </a:r>
          </a:p>
        </p:txBody>
      </p:sp>
      <p:graphicFrame>
        <p:nvGraphicFramePr>
          <p:cNvPr id="139" name="对象 138"/>
          <p:cNvGraphicFramePr>
            <a:graphicFrameLocks noChangeAspect="1"/>
          </p:cNvGraphicFramePr>
          <p:nvPr/>
        </p:nvGraphicFramePr>
        <p:xfrm>
          <a:off x="4950968" y="3293872"/>
          <a:ext cx="342901" cy="381001"/>
        </p:xfrm>
        <a:graphic>
          <a:graphicData uri="http://schemas.openxmlformats.org/presentationml/2006/ole">
            <p:oleObj spid="_x0000_s33794" name="Equation" r:id="rId6" imgW="228600" imgH="253800" progId="Equation.DSMT4">
              <p:embed/>
            </p:oleObj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5551043" y="3293872"/>
          <a:ext cx="361950" cy="381000"/>
        </p:xfrm>
        <a:graphic>
          <a:graphicData uri="http://schemas.openxmlformats.org/presentationml/2006/ole">
            <p:oleObj spid="_x0000_s33795" name="Equation" r:id="rId7" imgW="241200" imgH="253800" progId="Equation.DSMT4">
              <p:embed/>
            </p:oleObj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6154928" y="3293872"/>
          <a:ext cx="361950" cy="381000"/>
        </p:xfrm>
        <a:graphic>
          <a:graphicData uri="http://schemas.openxmlformats.org/presentationml/2006/ole">
            <p:oleObj spid="_x0000_s33796" name="Equation" r:id="rId8" imgW="241200" imgH="253800" progId="Equation.DSMT4">
              <p:embed/>
            </p:oleObj>
          </a:graphicData>
        </a:graphic>
      </p:graphicFrame>
      <p:grpSp>
        <p:nvGrpSpPr>
          <p:cNvPr id="180" name="组合 179"/>
          <p:cNvGrpSpPr/>
          <p:nvPr/>
        </p:nvGrpSpPr>
        <p:grpSpPr>
          <a:xfrm>
            <a:off x="4617720" y="1670745"/>
            <a:ext cx="2207768" cy="2308927"/>
            <a:chOff x="-3609848" y="1424873"/>
            <a:chExt cx="2207768" cy="2308927"/>
          </a:xfrm>
        </p:grpSpPr>
        <p:sp>
          <p:nvSpPr>
            <p:cNvPr id="136" name="矩形 135"/>
            <p:cNvSpPr/>
            <p:nvPr/>
          </p:nvSpPr>
          <p:spPr>
            <a:xfrm>
              <a:off x="-3274568" y="1424873"/>
              <a:ext cx="381000" cy="1295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-2695448" y="1424873"/>
              <a:ext cx="381000" cy="1295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-2131568" y="1435033"/>
              <a:ext cx="381000" cy="12954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-3609848" y="3373120"/>
              <a:ext cx="22077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Palatino Linotype" pitchFamily="18" charset="0"/>
                  <a:cs typeface="Lao UI" pitchFamily="34" charset="0"/>
                </a:rPr>
                <a:t>Mean </a:t>
              </a:r>
              <a:r>
                <a:rPr lang="en-US" sz="1600" b="1" dirty="0" err="1" smtClean="0">
                  <a:latin typeface="Palatino Linotype" pitchFamily="18" charset="0"/>
                  <a:cs typeface="Lao UI" pitchFamily="34" charset="0"/>
                </a:rPr>
                <a:t>TDoAs</a:t>
              </a:r>
              <a:endParaRPr lang="en-US" sz="1600" b="1" dirty="0" smtClean="0">
                <a:latin typeface="Palatino Linotype" pitchFamily="18" charset="0"/>
                <a:cs typeface="Lao UI" pitchFamily="34" charset="0"/>
              </a:endParaRPr>
            </a:p>
          </p:txBody>
        </p:sp>
        <p:cxnSp>
          <p:nvCxnSpPr>
            <p:cNvPr id="141" name="Straight Arrow Connector 56"/>
            <p:cNvCxnSpPr/>
            <p:nvPr/>
          </p:nvCxnSpPr>
          <p:spPr>
            <a:xfrm rot="16200000" flipH="1">
              <a:off x="-3246117" y="2885437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56"/>
            <p:cNvCxnSpPr/>
            <p:nvPr/>
          </p:nvCxnSpPr>
          <p:spPr>
            <a:xfrm rot="16200000" flipH="1">
              <a:off x="-2656844" y="2885438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56"/>
            <p:cNvCxnSpPr/>
            <p:nvPr/>
          </p:nvCxnSpPr>
          <p:spPr>
            <a:xfrm rot="16200000" flipH="1">
              <a:off x="-2087884" y="2885438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圆角矩形 147"/>
            <p:cNvSpPr/>
            <p:nvPr/>
          </p:nvSpPr>
          <p:spPr>
            <a:xfrm>
              <a:off x="-3352800" y="3048000"/>
              <a:ext cx="1752600" cy="685800"/>
            </a:xfrm>
            <a:prstGeom prst="round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4676648" y="3979672"/>
            <a:ext cx="3840480" cy="990600"/>
            <a:chOff x="-4846320" y="3733800"/>
            <a:chExt cx="3840480" cy="990600"/>
          </a:xfrm>
        </p:grpSpPr>
        <p:sp>
          <p:nvSpPr>
            <p:cNvPr id="149" name="矩形 148"/>
            <p:cNvSpPr/>
            <p:nvPr/>
          </p:nvSpPr>
          <p:spPr>
            <a:xfrm>
              <a:off x="-4846320" y="4038600"/>
              <a:ext cx="2057400" cy="6858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Palatino Linotype" pitchFamily="18" charset="0"/>
                </a:rPr>
                <a:t>Finding Minimum Distance</a:t>
              </a:r>
              <a:endParaRPr lang="en-US" sz="1600" dirty="0">
                <a:solidFill>
                  <a:schemeClr val="tx1"/>
                </a:solidFill>
                <a:latin typeface="Palatino Linotype" pitchFamily="18" charset="0"/>
              </a:endParaRPr>
            </a:p>
          </p:txBody>
        </p:sp>
        <p:cxnSp>
          <p:nvCxnSpPr>
            <p:cNvPr id="150" name="Straight Arrow Connector 56"/>
            <p:cNvCxnSpPr/>
            <p:nvPr/>
          </p:nvCxnSpPr>
          <p:spPr>
            <a:xfrm rot="16200000" flipH="1">
              <a:off x="-4571997" y="3886198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56"/>
            <p:cNvCxnSpPr/>
            <p:nvPr/>
          </p:nvCxnSpPr>
          <p:spPr>
            <a:xfrm rot="16200000" flipH="1">
              <a:off x="-3962397" y="3886198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56"/>
            <p:cNvCxnSpPr/>
            <p:nvPr/>
          </p:nvCxnSpPr>
          <p:spPr>
            <a:xfrm rot="16200000" flipH="1">
              <a:off x="-3352797" y="3886198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77"/>
            <p:cNvSpPr/>
            <p:nvPr/>
          </p:nvSpPr>
          <p:spPr>
            <a:xfrm>
              <a:off x="-2301240" y="4109720"/>
              <a:ext cx="1295400" cy="543560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Palatino Linotype" pitchFamily="18" charset="0"/>
                </a:rPr>
                <a:t>Theoretical </a:t>
              </a:r>
              <a:r>
                <a:rPr lang="en-US" sz="1600" dirty="0" err="1" smtClean="0">
                  <a:solidFill>
                    <a:schemeClr val="tx1"/>
                  </a:solidFill>
                  <a:latin typeface="Palatino Linotype" pitchFamily="18" charset="0"/>
                </a:rPr>
                <a:t>TDoA</a:t>
              </a:r>
              <a:endParaRPr lang="en-US" sz="1600" dirty="0">
                <a:solidFill>
                  <a:schemeClr val="tx1"/>
                </a:solidFill>
                <a:latin typeface="Palatino Linotype" pitchFamily="18" charset="0"/>
              </a:endParaRPr>
            </a:p>
          </p:txBody>
        </p:sp>
        <p:cxnSp>
          <p:nvCxnSpPr>
            <p:cNvPr id="154" name="Straight Arrow Connector 56"/>
            <p:cNvCxnSpPr>
              <a:stCxn id="153" idx="1"/>
              <a:endCxn id="149" idx="3"/>
            </p:cNvCxnSpPr>
            <p:nvPr/>
          </p:nvCxnSpPr>
          <p:spPr>
            <a:xfrm rot="10800000">
              <a:off x="-2788920" y="4381500"/>
              <a:ext cx="48768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组合 174"/>
          <p:cNvGrpSpPr/>
          <p:nvPr/>
        </p:nvGrpSpPr>
        <p:grpSpPr>
          <a:xfrm>
            <a:off x="4920488" y="4970272"/>
            <a:ext cx="3611880" cy="902732"/>
            <a:chOff x="-4602480" y="4800600"/>
            <a:chExt cx="3611880" cy="902732"/>
          </a:xfrm>
        </p:grpSpPr>
        <p:cxnSp>
          <p:nvCxnSpPr>
            <p:cNvPr id="161" name="Straight Arrow Connector 56"/>
            <p:cNvCxnSpPr/>
            <p:nvPr/>
          </p:nvCxnSpPr>
          <p:spPr>
            <a:xfrm rot="16200000" flipH="1">
              <a:off x="-4571997" y="4952998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56"/>
            <p:cNvCxnSpPr/>
            <p:nvPr/>
          </p:nvCxnSpPr>
          <p:spPr>
            <a:xfrm rot="16200000" flipH="1">
              <a:off x="-3962397" y="4952998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56"/>
            <p:cNvCxnSpPr/>
            <p:nvPr/>
          </p:nvCxnSpPr>
          <p:spPr>
            <a:xfrm rot="16200000" flipH="1">
              <a:off x="-3352797" y="4952998"/>
              <a:ext cx="304801" cy="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矩形 163"/>
            <p:cNvSpPr/>
            <p:nvPr/>
          </p:nvSpPr>
          <p:spPr>
            <a:xfrm>
              <a:off x="-4541520" y="5252720"/>
              <a:ext cx="228600" cy="109728"/>
            </a:xfrm>
            <a:prstGeom prst="rect">
              <a:avLst/>
            </a:prstGeom>
            <a:solidFill>
              <a:srgbClr val="008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矩形 164"/>
            <p:cNvSpPr/>
            <p:nvPr/>
          </p:nvSpPr>
          <p:spPr>
            <a:xfrm>
              <a:off x="-4602480" y="5328920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Palatino Linotype" pitchFamily="18" charset="0"/>
                </a:rPr>
                <a:t>E</a:t>
              </a:r>
              <a:endParaRPr lang="en-US" b="1" dirty="0"/>
            </a:p>
          </p:txBody>
        </p:sp>
        <p:sp>
          <p:nvSpPr>
            <p:cNvPr id="166" name="矩形 165"/>
            <p:cNvSpPr/>
            <p:nvPr/>
          </p:nvSpPr>
          <p:spPr>
            <a:xfrm>
              <a:off x="-3931920" y="5247640"/>
              <a:ext cx="228600" cy="109728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矩形 166"/>
            <p:cNvSpPr/>
            <p:nvPr/>
          </p:nvSpPr>
          <p:spPr>
            <a:xfrm>
              <a:off x="-4008120" y="5334000"/>
              <a:ext cx="3770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Palatino Linotype" pitchFamily="18" charset="0"/>
                </a:rPr>
                <a:t>D</a:t>
              </a:r>
              <a:endParaRPr lang="en-US" b="1" dirty="0"/>
            </a:p>
          </p:txBody>
        </p:sp>
        <p:sp>
          <p:nvSpPr>
            <p:cNvPr id="168" name="矩形 167"/>
            <p:cNvSpPr/>
            <p:nvPr/>
          </p:nvSpPr>
          <p:spPr>
            <a:xfrm>
              <a:off x="-3322320" y="5247640"/>
              <a:ext cx="228600" cy="109728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矩形 168"/>
            <p:cNvSpPr/>
            <p:nvPr/>
          </p:nvSpPr>
          <p:spPr>
            <a:xfrm>
              <a:off x="-3383280" y="5334000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Palatino Linotype" pitchFamily="18" charset="0"/>
                </a:rPr>
                <a:t>X</a:t>
              </a:r>
              <a:endParaRPr lang="en-US" b="1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-2667000" y="5257800"/>
              <a:ext cx="1676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Palatino Linotype" pitchFamily="18" charset="0"/>
                  <a:cs typeface="Lao UI" pitchFamily="34" charset="0"/>
                </a:rPr>
                <a:t>Labeling</a:t>
              </a:r>
            </a:p>
          </p:txBody>
        </p:sp>
        <p:cxnSp>
          <p:nvCxnSpPr>
            <p:cNvPr id="171" name="Straight Arrow Connector 56"/>
            <p:cNvCxnSpPr/>
            <p:nvPr/>
          </p:nvCxnSpPr>
          <p:spPr>
            <a:xfrm rot="10800000">
              <a:off x="-2895600" y="5407660"/>
              <a:ext cx="457200" cy="25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2" grpId="0" animBg="1"/>
      <p:bldP spid="23" grpId="0" animBg="1"/>
      <p:bldP spid="24" grpId="0" animBg="1"/>
      <p:bldP spid="26" grpId="0" animBg="1"/>
      <p:bldP spid="29" grpId="0" animBg="1"/>
      <p:bldP spid="89" grpId="0" animBg="1"/>
      <p:bldP spid="89" grpId="1" animBg="1"/>
      <p:bldP spid="90" grpId="0"/>
      <p:bldP spid="90" grpId="1"/>
      <p:bldP spid="1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6629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Evaluation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381000" y="1112837"/>
            <a:ext cx="87630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How robust is the system recovering keystrokes from different keyboards?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b="1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What is the performance with different sampling rates?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 b="1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How does the placement of the phone influence the snooping accuracy?</a:t>
            </a:r>
            <a:r>
              <a:rPr lang="en-US" altLang="zh-CN" sz="2000" dirty="0" smtClean="0">
                <a:latin typeface="+mn-lt"/>
              </a:rPr>
              <a:t/>
            </a:r>
            <a:br>
              <a:rPr lang="en-US" altLang="zh-CN" sz="2000" dirty="0" smtClean="0">
                <a:latin typeface="+mn-l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altLang="zh-CN" sz="2400" dirty="0" smtClean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None/>
            </a:pPr>
            <a:endParaRPr lang="en-US" altLang="zh-CN" sz="2400" dirty="0"/>
          </a:p>
        </p:txBody>
      </p:sp>
      <p:sp>
        <p:nvSpPr>
          <p:cNvPr id="9" name="矩形 8"/>
          <p:cNvSpPr/>
          <p:nvPr/>
        </p:nvSpPr>
        <p:spPr>
          <a:xfrm>
            <a:off x="381000" y="1066800"/>
            <a:ext cx="8305800" cy="914400"/>
          </a:xfrm>
          <a:prstGeom prst="rect">
            <a:avLst/>
          </a:prstGeom>
          <a:solidFill>
            <a:schemeClr val="accent1">
              <a:alpha val="29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1111 L 0.00417 0.1777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17778 L 0.00417 0.3111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6629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Experimental Setup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381000" y="1112837"/>
            <a:ext cx="87630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Phone/Recording Device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en-US" sz="2000" i="1" dirty="0" smtClean="0">
                <a:latin typeface="+mn-lt"/>
              </a:rPr>
              <a:t>Samsung Galaxy Note 3 </a:t>
            </a:r>
            <a:r>
              <a:rPr lang="en-US" altLang="en-US" sz="2000" dirty="0" smtClean="0">
                <a:latin typeface="+mn-lt"/>
              </a:rPr>
              <a:t>(48kHz)</a:t>
            </a: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dirty="0" smtClean="0">
                <a:latin typeface="+mn-lt"/>
              </a:rPr>
              <a:t>External microphones (96/192kHz)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Keyboards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en-US" sz="2000" dirty="0" smtClean="0">
                <a:latin typeface="+mn-lt"/>
              </a:rPr>
              <a:t>Three keyboards with different keystroke sound intensity levels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r>
              <a:rPr lang="en-US" altLang="zh-CN" sz="2000" dirty="0" smtClean="0">
                <a:latin typeface="+mn-lt"/>
              </a:rPr>
              <a:t/>
            </a:r>
            <a:br>
              <a:rPr lang="en-US" altLang="zh-CN" sz="2000" dirty="0" smtClean="0">
                <a:latin typeface="+mn-l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altLang="zh-CN" sz="2400" dirty="0" smtClean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None/>
            </a:pPr>
            <a:endParaRPr lang="en-US" altLang="zh-CN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59396" name="Picture 4" descr="http://g-ecx.images-amazon.com/images/G/01/electronics/apple/apple-11q3-wirelesskeyboard-top-l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240" y="4099560"/>
            <a:ext cx="2533402" cy="1219200"/>
          </a:xfrm>
          <a:prstGeom prst="rect">
            <a:avLst/>
          </a:prstGeom>
          <a:noFill/>
        </p:spPr>
      </p:pic>
      <p:pic>
        <p:nvPicPr>
          <p:cNvPr id="59400" name="Picture 8" descr="http://winsupersite.com/content/content/144697/cover-her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3406" y="3657600"/>
            <a:ext cx="2481594" cy="1657351"/>
          </a:xfrm>
          <a:prstGeom prst="rect">
            <a:avLst/>
          </a:prstGeom>
          <a:noFill/>
        </p:spPr>
      </p:pic>
      <p:pic>
        <p:nvPicPr>
          <p:cNvPr id="59402" name="Picture 10" descr="http://ecx.images-amazon.com/images/I/71Uvd2tZOZL._SL1500_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8360" y="3886200"/>
            <a:ext cx="2999999" cy="1524000"/>
          </a:xfrm>
          <a:prstGeom prst="rect">
            <a:avLst/>
          </a:prstGeom>
          <a:noFill/>
        </p:spPr>
      </p:pic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990600"/>
            <a:ext cx="995362" cy="188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2" name="Picture 2" descr="http://ecx.images-amazon.com/images/I/41WhJTUye8L._SX466_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1447800"/>
            <a:ext cx="2057400" cy="1381902"/>
          </a:xfrm>
          <a:prstGeom prst="rect">
            <a:avLst/>
          </a:prstGeom>
          <a:noFill/>
        </p:spPr>
      </p:pic>
      <p:cxnSp>
        <p:nvCxnSpPr>
          <p:cNvPr id="13" name="直接连接符 12"/>
          <p:cNvCxnSpPr/>
          <p:nvPr/>
        </p:nvCxnSpPr>
        <p:spPr>
          <a:xfrm rot="5400000">
            <a:off x="5258197" y="1928987"/>
            <a:ext cx="1828800" cy="79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0" y="18288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15.3cm</a:t>
            </a:r>
            <a:endParaRPr lang="en-US" sz="1400" b="1" dirty="0"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7200" y="5334000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rgbClr val="339933"/>
              </a:buClr>
            </a:pPr>
            <a:r>
              <a:rPr lang="en-US" altLang="en-US" sz="1600" b="1" dirty="0" smtClean="0">
                <a:latin typeface="Palatino Linotype" pitchFamily="18" charset="0"/>
              </a:rPr>
              <a:t>Apple MC184LL/A</a:t>
            </a:r>
          </a:p>
        </p:txBody>
      </p:sp>
      <p:sp>
        <p:nvSpPr>
          <p:cNvPr id="16" name="矩形 15"/>
          <p:cNvSpPr/>
          <p:nvPr/>
        </p:nvSpPr>
        <p:spPr>
          <a:xfrm>
            <a:off x="3220720" y="5328920"/>
            <a:ext cx="243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rgbClr val="339933"/>
              </a:buClr>
            </a:pPr>
            <a:r>
              <a:rPr lang="en-US" altLang="en-US" sz="1600" b="1" dirty="0" smtClean="0">
                <a:latin typeface="Palatino Linotype" pitchFamily="18" charset="0"/>
              </a:rPr>
              <a:t>Microsoft Surface</a:t>
            </a:r>
          </a:p>
        </p:txBody>
      </p:sp>
      <p:sp>
        <p:nvSpPr>
          <p:cNvPr id="18" name="矩形 17"/>
          <p:cNvSpPr/>
          <p:nvPr/>
        </p:nvSpPr>
        <p:spPr>
          <a:xfrm>
            <a:off x="6019800" y="5334000"/>
            <a:ext cx="289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rgbClr val="339933"/>
              </a:buClr>
            </a:pPr>
            <a:r>
              <a:rPr lang="en-US" altLang="en-US" sz="1600" b="1" dirty="0" err="1" smtClean="0">
                <a:latin typeface="Palatino Linotype" pitchFamily="18" charset="0"/>
              </a:rPr>
              <a:t>Razer</a:t>
            </a:r>
            <a:r>
              <a:rPr lang="en-US" altLang="en-US" sz="1600" b="1" dirty="0" smtClean="0">
                <a:latin typeface="Palatino Linotype" pitchFamily="18" charset="0"/>
              </a:rPr>
              <a:t> Black Widow Ultimate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6629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Experimental Setup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381000" y="1112837"/>
            <a:ext cx="87630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Data collection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en-US" sz="2000" dirty="0" smtClean="0">
                <a:solidFill>
                  <a:srgbClr val="C00000"/>
                </a:solidFill>
                <a:latin typeface="+mn-lt"/>
              </a:rPr>
              <a:t>Randomly type </a:t>
            </a:r>
            <a:r>
              <a:rPr lang="en-US" altLang="en-US" sz="2000" dirty="0" smtClean="0">
                <a:latin typeface="+mn-lt"/>
              </a:rPr>
              <a:t>the 26 keys a-z on keyboards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en-US" sz="2000" dirty="0" smtClean="0">
                <a:latin typeface="+mn-lt"/>
              </a:rPr>
              <a:t>In typical office environments with </a:t>
            </a:r>
            <a:r>
              <a:rPr lang="en-US" altLang="en-US" sz="2000" dirty="0" smtClean="0">
                <a:solidFill>
                  <a:srgbClr val="C00000"/>
                </a:solidFill>
                <a:latin typeface="+mn-lt"/>
              </a:rPr>
              <a:t>ambient noise </a:t>
            </a:r>
            <a:r>
              <a:rPr lang="en-US" altLang="en-US" sz="2000" dirty="0" smtClean="0">
                <a:latin typeface="+mn-lt"/>
              </a:rPr>
              <a:t>(e.g., heater, air-conditioner)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dirty="0" smtClean="0">
                <a:solidFill>
                  <a:srgbClr val="C00000"/>
                </a:solidFill>
                <a:latin typeface="+mn-lt"/>
              </a:rPr>
              <a:t>3,640 keystrokes </a:t>
            </a:r>
            <a:r>
              <a:rPr lang="en-US" altLang="zh-CN" sz="2000" dirty="0" smtClean="0">
                <a:latin typeface="+mn-lt"/>
              </a:rPr>
              <a:t>are collected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1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Placements</a:t>
            </a:r>
            <a:endParaRPr lang="en-US" altLang="zh-CN" sz="2000" b="1" dirty="0" smtClean="0">
              <a:latin typeface="+mn-lt"/>
            </a:endParaRPr>
          </a:p>
          <a:p>
            <a:pPr marL="803275" indent="-346075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en-US" sz="2000" dirty="0" smtClean="0">
                <a:solidFill>
                  <a:srgbClr val="C00000"/>
                </a:solidFill>
                <a:latin typeface="+mn-lt"/>
              </a:rPr>
              <a:t>Three</a:t>
            </a:r>
            <a:r>
              <a:rPr lang="en-US" alt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2000" dirty="0" smtClean="0">
                <a:latin typeface="+mn-lt"/>
              </a:rPr>
              <a:t>typical placements</a:t>
            </a:r>
          </a:p>
          <a:p>
            <a:pPr marL="803275" indent="-346075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en-US" sz="1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Evaluation Metric</a:t>
            </a:r>
          </a:p>
          <a:p>
            <a:pPr marL="803275" indent="-346075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b="1" dirty="0" smtClean="0">
                <a:solidFill>
                  <a:srgbClr val="C00000"/>
                </a:solidFill>
                <a:latin typeface="+mn-lt"/>
              </a:rPr>
              <a:t>Top-</a:t>
            </a:r>
            <a:r>
              <a:rPr lang="en-US" altLang="zh-CN" sz="2000" b="1" i="1" dirty="0" smtClean="0">
                <a:solidFill>
                  <a:srgbClr val="C00000"/>
                </a:solidFill>
                <a:latin typeface="+mn-lt"/>
              </a:rPr>
              <a:t>k</a:t>
            </a:r>
            <a:r>
              <a:rPr lang="en-US" altLang="zh-CN" sz="2000" dirty="0" smtClean="0">
                <a:latin typeface="+mn-lt"/>
              </a:rPr>
              <a:t> </a:t>
            </a:r>
            <a:r>
              <a:rPr lang="en-US" altLang="zh-CN" sz="2000" b="1" dirty="0" smtClean="0">
                <a:solidFill>
                  <a:srgbClr val="C00000"/>
                </a:solidFill>
                <a:latin typeface="+mn-lt"/>
              </a:rPr>
              <a:t>Accuracy</a:t>
            </a:r>
            <a:r>
              <a:rPr lang="en-US" altLang="zh-CN" sz="2000" dirty="0" smtClean="0">
                <a:latin typeface="+mn-lt"/>
              </a:rPr>
              <a:t/>
            </a:r>
            <a:br>
              <a:rPr lang="en-US" altLang="zh-CN" sz="2000" dirty="0" smtClean="0">
                <a:latin typeface="+mn-lt"/>
              </a:rPr>
            </a:br>
            <a:r>
              <a:rPr lang="en-US" altLang="zh-CN" sz="2000" b="1" dirty="0" smtClean="0">
                <a:latin typeface="+mn-lt"/>
              </a:rPr>
              <a:t>-</a:t>
            </a:r>
            <a:r>
              <a:rPr lang="en-US" altLang="zh-CN" sz="2000" dirty="0" smtClean="0">
                <a:latin typeface="+mn-lt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+mn-lt"/>
              </a:rPr>
              <a:t>identify k candidate keys </a:t>
            </a:r>
            <a:r>
              <a:rPr lang="en-US" altLang="zh-CN" sz="2000" dirty="0" smtClean="0">
                <a:latin typeface="+mn-lt"/>
              </a:rPr>
              <a:t>for each keystroke</a:t>
            </a:r>
            <a:br>
              <a:rPr lang="en-US" altLang="zh-CN" sz="2000" dirty="0" smtClean="0">
                <a:latin typeface="+mn-lt"/>
              </a:rPr>
            </a:br>
            <a:r>
              <a:rPr lang="en-US" altLang="zh-CN" sz="2000" b="1" dirty="0" smtClean="0">
                <a:latin typeface="+mn-lt"/>
              </a:rPr>
              <a:t>-</a:t>
            </a:r>
            <a:r>
              <a:rPr lang="en-US" altLang="zh-CN" sz="2000" dirty="0" smtClean="0">
                <a:latin typeface="+mn-lt"/>
              </a:rPr>
              <a:t> whether the pressed keys are among identified key candidates</a:t>
            </a:r>
          </a:p>
          <a:p>
            <a:pPr marL="803275" indent="-346075">
              <a:spcBef>
                <a:spcPct val="20000"/>
              </a:spcBef>
              <a:buClr>
                <a:srgbClr val="339933"/>
              </a:buClr>
            </a:pPr>
            <a:endParaRPr lang="en-US" altLang="zh-CN" sz="2000" dirty="0" smtClean="0"/>
          </a:p>
          <a:p>
            <a:pPr marL="803275" indent="-346075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en-US" sz="2000" dirty="0" smtClean="0">
              <a:solidFill>
                <a:srgbClr val="FF0000"/>
              </a:solidFill>
            </a:endParaRPr>
          </a:p>
          <a:p>
            <a:pPr marL="803275" indent="-346075">
              <a:spcBef>
                <a:spcPct val="20000"/>
              </a:spcBef>
              <a:buClr>
                <a:srgbClr val="339933"/>
              </a:buClr>
            </a:pP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r>
              <a:rPr lang="en-US" altLang="zh-CN" sz="2000" dirty="0" smtClean="0">
                <a:latin typeface="+mn-lt"/>
              </a:rPr>
              <a:t/>
            </a:r>
            <a:br>
              <a:rPr lang="en-US" altLang="zh-CN" sz="2000" dirty="0" smtClean="0">
                <a:latin typeface="+mn-l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altLang="zh-CN" sz="2400" dirty="0" smtClean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None/>
            </a:pPr>
            <a:endParaRPr lang="en-US" altLang="zh-CN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438400"/>
            <a:ext cx="2764590" cy="221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A0CA201-E970-4AE7-B2B6-E5592E99B1DE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3075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Mobile Device Hardware Advancements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19" name="图片 18" descr="GH97-15107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878" y="2572287"/>
            <a:ext cx="1222022" cy="2067208"/>
          </a:xfrm>
          <a:prstGeom prst="rect">
            <a:avLst/>
          </a:prstGeom>
        </p:spPr>
      </p:pic>
      <p:sp>
        <p:nvSpPr>
          <p:cNvPr id="2095" name="AutoShape 47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AutoShape 2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AutoShape 10" descr="http://www.icons101.com/icon_ico/id_74337/vine1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椭圆 34"/>
          <p:cNvSpPr/>
          <p:nvPr/>
        </p:nvSpPr>
        <p:spPr>
          <a:xfrm>
            <a:off x="5661595" y="2524026"/>
            <a:ext cx="130575" cy="135467"/>
          </a:xfrm>
          <a:prstGeom prst="ellipse">
            <a:avLst/>
          </a:prstGeom>
          <a:solidFill>
            <a:schemeClr val="tx1">
              <a:alpha val="2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椭圆 50"/>
          <p:cNvSpPr/>
          <p:nvPr/>
        </p:nvSpPr>
        <p:spPr>
          <a:xfrm>
            <a:off x="5709058" y="4538246"/>
            <a:ext cx="130575" cy="135467"/>
          </a:xfrm>
          <a:prstGeom prst="ellipse">
            <a:avLst/>
          </a:prstGeom>
          <a:solidFill>
            <a:schemeClr val="tx1">
              <a:alpha val="2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矩形 72"/>
          <p:cNvSpPr/>
          <p:nvPr/>
        </p:nvSpPr>
        <p:spPr>
          <a:xfrm>
            <a:off x="5402000" y="3738146"/>
            <a:ext cx="114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Stereo recording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1291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147162"/>
            <a:ext cx="943500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Content Placeholder 2"/>
          <p:cNvSpPr>
            <a:spLocks/>
          </p:cNvSpPr>
          <p:nvPr/>
        </p:nvSpPr>
        <p:spPr bwMode="auto">
          <a:xfrm>
            <a:off x="381000" y="960437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n-lt"/>
              </a:rPr>
              <a:t>High definition audio capabilities </a:t>
            </a:r>
            <a:r>
              <a:rPr lang="en-US" altLang="zh-CN" sz="2400" dirty="0" smtClean="0">
                <a:latin typeface="+mn-lt"/>
              </a:rPr>
              <a:t>targeted at </a:t>
            </a:r>
            <a:r>
              <a:rPr lang="en-US" altLang="zh-CN" sz="2400" i="1" dirty="0" smtClean="0">
                <a:latin typeface="+mn-lt"/>
              </a:rPr>
              <a:t>audiophiles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b="1" dirty="0" smtClean="0">
                <a:solidFill>
                  <a:srgbClr val="C00000"/>
                </a:solidFill>
                <a:latin typeface="+mn-lt"/>
              </a:rPr>
              <a:t>Microphone arrays </a:t>
            </a:r>
            <a:r>
              <a:rPr lang="en-US" altLang="zh-CN" sz="2000" dirty="0" smtClean="0">
                <a:latin typeface="+mn-lt"/>
              </a:rPr>
              <a:t>(stereo recording &amp; noise canceling) 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b="1" dirty="0" smtClean="0">
                <a:solidFill>
                  <a:srgbClr val="C00000"/>
                </a:solidFill>
                <a:latin typeface="+mn-lt"/>
              </a:rPr>
              <a:t>4x improvement </a:t>
            </a:r>
            <a:r>
              <a:rPr lang="en-US" altLang="zh-CN" sz="2000" dirty="0" smtClean="0">
                <a:latin typeface="+mn-lt"/>
              </a:rPr>
              <a:t>in audio </a:t>
            </a:r>
            <a:r>
              <a:rPr lang="en-US" altLang="zh-CN" sz="2000" b="1" dirty="0" smtClean="0">
                <a:latin typeface="+mn-lt"/>
              </a:rPr>
              <a:t>sampling rates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sz="2000" b="1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sz="2000" b="1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sz="2000" b="1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sz="2000" b="1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sz="2000" b="1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sz="2000" b="1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sz="2000" b="1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sz="2000" b="1" dirty="0" smtClean="0">
              <a:latin typeface="+mn-lt"/>
            </a:endParaRPr>
          </a:p>
          <a:p>
            <a:pPr marL="347663" lvl="1" indent="-347663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latin typeface="+mj-lt"/>
              </a:rPr>
              <a:t>Such advancements </a:t>
            </a:r>
            <a:r>
              <a:rPr lang="en-US" altLang="zh-CN" sz="2400" dirty="0" smtClean="0">
                <a:latin typeface="+mn-lt"/>
              </a:rPr>
              <a:t>have </a:t>
            </a: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security concerns</a:t>
            </a:r>
            <a:endParaRPr lang="en-US" altLang="zh-CN" sz="2000" b="1" dirty="0" smtClean="0">
              <a:latin typeface="+mj-lt"/>
            </a:endParaRPr>
          </a:p>
          <a:p>
            <a:pPr marL="798513" lvl="1" indent="-334963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000" dirty="0">
              <a:latin typeface="+mj-lt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6407030" y="4416326"/>
            <a:ext cx="130575" cy="135467"/>
          </a:xfrm>
          <a:prstGeom prst="ellipse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矩形 73"/>
          <p:cNvSpPr/>
          <p:nvPr/>
        </p:nvSpPr>
        <p:spPr>
          <a:xfrm>
            <a:off x="6858000" y="3756762"/>
            <a:ext cx="2111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Audio chipset: 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192kHz</a:t>
            </a:r>
            <a:r>
              <a:rPr lang="en-US" sz="1600" dirty="0" smtClean="0">
                <a:latin typeface="+mj-lt"/>
              </a:rPr>
              <a:t> playback and recording</a:t>
            </a:r>
            <a:endParaRPr lang="en-US" sz="1600" dirty="0">
              <a:latin typeface="+mj-lt"/>
            </a:endParaRPr>
          </a:p>
        </p:txBody>
      </p:sp>
      <p:pic>
        <p:nvPicPr>
          <p:cNvPr id="33798" name="Picture 6" descr="https://www.qualcomm.com/sites/ember/files/snapdragon-processors-80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0" y="2766162"/>
            <a:ext cx="880533" cy="880533"/>
          </a:xfrm>
          <a:prstGeom prst="rect">
            <a:avLst/>
          </a:prstGeom>
          <a:noFill/>
        </p:spPr>
      </p:pic>
      <p:pic>
        <p:nvPicPr>
          <p:cNvPr id="17410" name="Picture 2" descr="http://www.alltechbuzz.net/wp-content/uploads/2014/12/best-smartphones-of-20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34026" y="2448037"/>
            <a:ext cx="3637974" cy="229401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725160" y="2315848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Mic-1</a:t>
            </a:r>
            <a:endParaRPr lang="en-US" sz="1600" b="1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10480" y="453824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Mic-2</a:t>
            </a:r>
            <a:endParaRPr lang="en-US" sz="1600" b="1" dirty="0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12260" y="4523006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Mic-3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1" grpId="0" animBg="1"/>
      <p:bldP spid="73" grpId="0"/>
      <p:bldP spid="74" grpId="0"/>
      <p:bldP spid="38" grpId="0"/>
      <p:bldP spid="40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6629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Overall Performance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381000" y="1112837"/>
            <a:ext cx="87630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r>
              <a:rPr lang="en-US" altLang="zh-CN" sz="2000" dirty="0" smtClean="0">
                <a:latin typeface="+mn-lt"/>
              </a:rPr>
              <a:t/>
            </a:r>
            <a:br>
              <a:rPr lang="en-US" altLang="zh-CN" sz="2000" dirty="0" smtClean="0">
                <a:latin typeface="+mn-l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altLang="zh-CN" sz="2400" dirty="0" smtClean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None/>
            </a:pPr>
            <a:endParaRPr lang="en-US" altLang="zh-CN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11" name="TextBox 10"/>
          <p:cNvSpPr txBox="1"/>
          <p:nvPr/>
        </p:nvSpPr>
        <p:spPr>
          <a:xfrm>
            <a:off x="685800" y="4267200"/>
            <a:ext cx="7772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 dirty="0" smtClean="0">
                <a:latin typeface="+mn-lt"/>
              </a:rPr>
              <a:t> Average Accuracy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 Average Top-1 Accuracy: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86%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 Average Top-2 Accuracy: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95%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 Average Top-3 Accuracy: </a:t>
            </a:r>
            <a:r>
              <a:rPr lang="en-US" dirty="0" smtClean="0">
                <a:solidFill>
                  <a:srgbClr val="00B050"/>
                </a:solidFill>
                <a:latin typeface="+mj-lt"/>
              </a:rPr>
              <a:t>98%</a:t>
            </a:r>
            <a:endParaRPr lang="en-US" dirty="0" smtClean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en-US" sz="2200" dirty="0" smtClean="0">
                <a:latin typeface="+mn-lt"/>
              </a:rPr>
              <a:t> All three keyboards have </a:t>
            </a:r>
            <a:r>
              <a:rPr lang="en-US" sz="2200" b="1" dirty="0" smtClean="0">
                <a:solidFill>
                  <a:srgbClr val="C00000"/>
                </a:solidFill>
                <a:latin typeface="+mn-lt"/>
              </a:rPr>
              <a:t>comparable high </a:t>
            </a:r>
            <a:r>
              <a:rPr lang="en-US" sz="2200" dirty="0" smtClean="0">
                <a:latin typeface="+mn-lt"/>
              </a:rPr>
              <a:t>accuracies</a:t>
            </a:r>
          </a:p>
        </p:txBody>
      </p:sp>
      <p:graphicFrame>
        <p:nvGraphicFramePr>
          <p:cNvPr id="12" name="图表 11"/>
          <p:cNvGraphicFramePr/>
          <p:nvPr/>
        </p:nvGraphicFramePr>
        <p:xfrm>
          <a:off x="2438400" y="914400"/>
          <a:ext cx="39624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 rot="16200000">
            <a:off x="1578977" y="2078623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Top-</a:t>
            </a:r>
            <a:r>
              <a:rPr lang="en-US" sz="1600" b="1" i="1" dirty="0" smtClean="0">
                <a:latin typeface="+mj-lt"/>
              </a:rPr>
              <a:t>k</a:t>
            </a:r>
            <a:r>
              <a:rPr lang="en-US" sz="1600" b="1" dirty="0" smtClean="0">
                <a:latin typeface="+mj-lt"/>
              </a:rPr>
              <a:t> Accuracy</a:t>
            </a:r>
            <a:endParaRPr lang="en-US" sz="1600" b="1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Chart bld="series"/>
        </p:bldSub>
      </p:bldGraphic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3"/>
          <p:cNvSpPr txBox="1">
            <a:spLocks noGrp="1"/>
          </p:cNvSpPr>
          <p:nvPr/>
        </p:nvSpPr>
        <p:spPr bwMode="auto">
          <a:xfrm>
            <a:off x="6629400" y="6324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Impact of Sampling Rates</a:t>
            </a:r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031" name="Content Placeholder 2"/>
          <p:cNvSpPr>
            <a:spLocks/>
          </p:cNvSpPr>
          <p:nvPr/>
        </p:nvSpPr>
        <p:spPr bwMode="auto">
          <a:xfrm>
            <a:off x="381000" y="1112837"/>
            <a:ext cx="87630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r>
              <a:rPr lang="en-US" sz="2000" dirty="0" smtClean="0"/>
              <a:t/>
            </a:r>
            <a:br>
              <a:rPr lang="en-US" sz="2000" dirty="0" smtClean="0"/>
            </a:b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</a:pPr>
            <a:r>
              <a:rPr lang="en-US" altLang="zh-CN" sz="2000" dirty="0" smtClean="0">
                <a:latin typeface="+mn-lt"/>
              </a:rPr>
              <a:t/>
            </a:r>
            <a:br>
              <a:rPr lang="en-US" altLang="zh-CN" sz="2000" dirty="0" smtClean="0">
                <a:latin typeface="+mn-l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altLang="zh-CN" sz="2400" dirty="0" smtClean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None/>
            </a:pPr>
            <a:endParaRPr lang="en-US" altLang="zh-CN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10" name="TextBox 9"/>
          <p:cNvSpPr txBox="1"/>
          <p:nvPr/>
        </p:nvSpPr>
        <p:spPr>
          <a:xfrm>
            <a:off x="838200" y="4038600"/>
            <a:ext cx="7620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200" dirty="0" smtClean="0">
                <a:latin typeface="+mn-lt"/>
              </a:rPr>
              <a:t> Top-1 Accuracies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 48kHz: </a:t>
            </a:r>
            <a:r>
              <a:rPr lang="en-US" dirty="0" smtClean="0">
                <a:solidFill>
                  <a:srgbClr val="FF3300"/>
                </a:solidFill>
                <a:latin typeface="+mj-lt"/>
              </a:rPr>
              <a:t>85%</a:t>
            </a:r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 96kHz: </a:t>
            </a:r>
            <a:r>
              <a:rPr lang="en-US" dirty="0" smtClean="0">
                <a:solidFill>
                  <a:srgbClr val="FF3300"/>
                </a:solidFill>
                <a:latin typeface="+mj-lt"/>
              </a:rPr>
              <a:t>86%</a:t>
            </a:r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 192kHz: </a:t>
            </a:r>
            <a:r>
              <a:rPr lang="en-US" dirty="0" smtClean="0">
                <a:solidFill>
                  <a:srgbClr val="FF3300"/>
                </a:solidFill>
                <a:latin typeface="+mj-lt"/>
              </a:rPr>
              <a:t>94%</a:t>
            </a:r>
            <a:endParaRPr lang="en-US" dirty="0" smtClean="0">
              <a:latin typeface="+mj-lt"/>
            </a:endParaRPr>
          </a:p>
          <a:p>
            <a:pPr>
              <a:buFont typeface="Wingdings" pitchFamily="2" charset="2"/>
              <a:buChar char="v"/>
            </a:pPr>
            <a:r>
              <a:rPr lang="en-US" sz="2200" dirty="0" smtClean="0">
                <a:latin typeface="+mn-lt"/>
              </a:rPr>
              <a:t> Higher sampling rate improves the recognition accuracy</a:t>
            </a:r>
          </a:p>
        </p:txBody>
      </p:sp>
      <p:graphicFrame>
        <p:nvGraphicFramePr>
          <p:cNvPr id="9" name="图表 8"/>
          <p:cNvGraphicFramePr/>
          <p:nvPr/>
        </p:nvGraphicFramePr>
        <p:xfrm>
          <a:off x="2362200" y="838200"/>
          <a:ext cx="39624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1426577" y="2154823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Top-</a:t>
            </a:r>
            <a:r>
              <a:rPr lang="en-US" sz="1600" b="1" i="1" dirty="0" smtClean="0">
                <a:latin typeface="+mj-lt"/>
              </a:rPr>
              <a:t>k</a:t>
            </a:r>
            <a:r>
              <a:rPr lang="en-US" sz="1600" b="1" dirty="0" smtClean="0">
                <a:latin typeface="+mj-lt"/>
              </a:rPr>
              <a:t> Accuracy</a:t>
            </a:r>
            <a:endParaRPr lang="en-US" sz="16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6800" y="38100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Sampling Rate (kHz)</a:t>
            </a:r>
            <a:endParaRPr lang="en-US" sz="1600" b="1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category"/>
        </p:bldSub>
      </p:bldGraphic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wood-table-text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5800" y="5181600"/>
            <a:ext cx="2209800" cy="1497295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366714" y="457200"/>
            <a:ext cx="27334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cs typeface="Aharoni" pitchFamily="2" charset="-79"/>
              </a:rPr>
              <a:t>Conclusion</a:t>
            </a:r>
            <a:endParaRPr lang="en-US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1295400"/>
            <a:ext cx="8534400" cy="89255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dkEdge"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+mn-lt"/>
              </a:rPr>
              <a:t>Show </a:t>
            </a:r>
            <a:r>
              <a:rPr lang="en-US" altLang="en-US" sz="2600" dirty="0" smtClean="0">
                <a:solidFill>
                  <a:schemeClr val="bg1"/>
                </a:solidFill>
                <a:latin typeface="+mn-lt"/>
              </a:rPr>
              <a:t>that a single phone can recover keystrokes by exploiting </a:t>
            </a:r>
            <a:r>
              <a:rPr lang="en-US" altLang="en-US" sz="2600" b="1" dirty="0" smtClean="0">
                <a:solidFill>
                  <a:srgbClr val="73FF3B"/>
                </a:solidFill>
                <a:latin typeface="+mn-lt"/>
              </a:rPr>
              <a:t>mm-level </a:t>
            </a:r>
            <a:r>
              <a:rPr lang="en-US" altLang="en-US" sz="2600" b="1" dirty="0" err="1" smtClean="0">
                <a:solidFill>
                  <a:srgbClr val="73FF3B"/>
                </a:solidFill>
                <a:latin typeface="+mn-lt"/>
              </a:rPr>
              <a:t>TDoA</a:t>
            </a:r>
            <a:r>
              <a:rPr lang="en-US" altLang="en-US" sz="2600" b="1" dirty="0" smtClean="0">
                <a:solidFill>
                  <a:srgbClr val="73FF3B"/>
                </a:solidFill>
                <a:latin typeface="+mn-lt"/>
              </a:rPr>
              <a:t> ranging</a:t>
            </a:r>
            <a:r>
              <a:rPr lang="en-US" altLang="en-US" sz="2600" dirty="0" smtClean="0">
                <a:solidFill>
                  <a:srgbClr val="73FF3B"/>
                </a:solidFill>
                <a:latin typeface="+mn-lt"/>
              </a:rPr>
              <a:t> </a:t>
            </a:r>
            <a:r>
              <a:rPr lang="en-US" altLang="en-US" sz="2600" dirty="0" smtClean="0">
                <a:solidFill>
                  <a:schemeClr val="bg1"/>
                </a:solidFill>
                <a:latin typeface="+mn-lt"/>
              </a:rPr>
              <a:t>and </a:t>
            </a:r>
            <a:r>
              <a:rPr lang="en-US" altLang="en-US" sz="2600" b="1" dirty="0" smtClean="0">
                <a:solidFill>
                  <a:srgbClr val="73FF3B"/>
                </a:solidFill>
                <a:latin typeface="+mn-lt"/>
              </a:rPr>
              <a:t>fine-grained acoustic features</a:t>
            </a:r>
            <a:endParaRPr lang="en-US" sz="2600" b="1" dirty="0">
              <a:solidFill>
                <a:srgbClr val="73FF3B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840" y="2514600"/>
            <a:ext cx="8534400" cy="89255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dkEdge"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339933"/>
              </a:buClr>
            </a:pP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Develop a </a:t>
            </a:r>
            <a:r>
              <a:rPr lang="en-US" altLang="en-US" sz="2600" b="1" dirty="0" smtClean="0">
                <a:solidFill>
                  <a:srgbClr val="73FF3B"/>
                </a:solidFill>
                <a:latin typeface="+mj-lt"/>
              </a:rPr>
              <a:t>training-free</a:t>
            </a: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 approach on </a:t>
            </a:r>
            <a:r>
              <a:rPr lang="en-US" altLang="en-US" sz="2600" b="1" dirty="0" smtClean="0">
                <a:solidFill>
                  <a:srgbClr val="73FF3B"/>
                </a:solidFill>
                <a:latin typeface="+mj-lt"/>
              </a:rPr>
              <a:t>a single phone </a:t>
            </a: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that </a:t>
            </a:r>
            <a:r>
              <a:rPr lang="en-US" altLang="en-US" sz="2600" b="1" dirty="0" smtClean="0">
                <a:solidFill>
                  <a:srgbClr val="73FF3B"/>
                </a:solidFill>
                <a:latin typeface="+mj-lt"/>
              </a:rPr>
              <a:t>does not require a linguistic model</a:t>
            </a:r>
            <a:r>
              <a:rPr lang="en-US" sz="2600" dirty="0" smtClean="0">
                <a:solidFill>
                  <a:schemeClr val="bg1"/>
                </a:solidFill>
                <a:latin typeface="+mj-lt"/>
              </a:rPr>
              <a:t> to snoop keystrokes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2675" y="3699075"/>
            <a:ext cx="8534400" cy="1292662"/>
          </a:xfrm>
          <a:prstGeom prst="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dkEdge"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339933"/>
              </a:buClr>
            </a:pPr>
            <a:r>
              <a:rPr lang="en-US" altLang="en-US" sz="2600" b="1" dirty="0" smtClean="0">
                <a:solidFill>
                  <a:srgbClr val="73FF3B"/>
                </a:solidFill>
                <a:latin typeface="+mj-lt"/>
              </a:rPr>
              <a:t>Extensive experiments </a:t>
            </a:r>
            <a:r>
              <a:rPr lang="en-US" altLang="en-US" sz="2600" dirty="0" smtClean="0">
                <a:solidFill>
                  <a:schemeClr val="bg1"/>
                </a:solidFill>
                <a:latin typeface="+mj-lt"/>
              </a:rPr>
              <a:t>with different keyboards &amp; microphones sampling rates demonstrate that our work could achieve </a:t>
            </a:r>
            <a:r>
              <a:rPr lang="en-US" altLang="en-US" sz="2600" b="1" dirty="0" smtClean="0">
                <a:solidFill>
                  <a:srgbClr val="73FF3B"/>
                </a:solidFill>
                <a:latin typeface="+mj-lt"/>
              </a:rPr>
              <a:t>sufficient accuracy for keystroke snooping</a:t>
            </a:r>
            <a:endParaRPr lang="en-US" sz="2600" b="1" dirty="0" smtClean="0">
              <a:solidFill>
                <a:srgbClr val="73FF3B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zh-CN" sz="35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charset="0"/>
              </a:rPr>
              <a:t>DAISY</a:t>
            </a:r>
            <a:r>
              <a:rPr lang="en-US" altLang="zh-CN" sz="2800" dirty="0">
                <a:solidFill>
                  <a:srgbClr val="FF3300"/>
                </a:solidFill>
                <a:latin typeface="Arial" pitchFamily="34" charset="0"/>
                <a:cs typeface="Arial" charset="0"/>
              </a:rPr>
              <a:t/>
            </a:r>
            <a:br>
              <a:rPr lang="en-US" altLang="zh-CN" sz="2800" dirty="0">
                <a:solidFill>
                  <a:srgbClr val="FF3300"/>
                </a:solidFill>
                <a:latin typeface="Arial" pitchFamily="34" charset="0"/>
                <a:cs typeface="Arial" charset="0"/>
              </a:rPr>
            </a:b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D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ata </a:t>
            </a: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A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nalysis and </a:t>
            </a:r>
            <a:r>
              <a:rPr lang="en-US" altLang="zh-CN" sz="2400" b="1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I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nformation </a:t>
            </a:r>
            <a:r>
              <a:rPr lang="en-US" altLang="zh-CN" sz="2400" b="1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S</a:t>
            </a:r>
            <a:r>
              <a:rPr lang="en-US" altLang="zh-CN" sz="2400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ecurit</a:t>
            </a:r>
            <a:r>
              <a:rPr lang="en-US" altLang="zh-CN" sz="2400" b="1" dirty="0" err="1">
                <a:solidFill>
                  <a:srgbClr val="008000"/>
                </a:solidFill>
                <a:latin typeface="Arial" pitchFamily="34" charset="0"/>
                <a:cs typeface="Arial" charset="0"/>
              </a:rPr>
              <a:t>Y</a:t>
            </a:r>
            <a:r>
              <a:rPr lang="en-US" altLang="zh-CN" sz="2400" dirty="0">
                <a:solidFill>
                  <a:srgbClr val="008000"/>
                </a:solidFill>
                <a:latin typeface="Arial" pitchFamily="34" charset="0"/>
                <a:cs typeface="Arial" charset="0"/>
              </a:rPr>
              <a:t> Lab</a:t>
            </a: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30726" name="Content Placeholder 2"/>
          <p:cNvSpPr>
            <a:spLocks/>
          </p:cNvSpPr>
          <p:nvPr/>
        </p:nvSpPr>
        <p:spPr bwMode="auto">
          <a:xfrm>
            <a:off x="533400" y="1143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400" i="1"/>
          </a:p>
          <a:p>
            <a:pPr marL="742950" lvl="1" indent="-28575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endParaRPr lang="en-US" altLang="zh-CN" sz="24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4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8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280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2400"/>
          </a:p>
        </p:txBody>
      </p:sp>
      <p:pic>
        <p:nvPicPr>
          <p:cNvPr id="30727" name="Picture 6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7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575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sp>
        <p:nvSpPr>
          <p:cNvPr id="13" name="矩形 12"/>
          <p:cNvSpPr/>
          <p:nvPr/>
        </p:nvSpPr>
        <p:spPr>
          <a:xfrm>
            <a:off x="2133600" y="4572000"/>
            <a:ext cx="489428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latin typeface="Candara" pitchFamily="34" charset="0"/>
              </a:rPr>
              <a:t>                     </a:t>
            </a:r>
            <a:r>
              <a:rPr lang="en-US" altLang="zh-CN" sz="2800" b="1" dirty="0" err="1" smtClean="0">
                <a:latin typeface="Candara" pitchFamily="34" charset="0"/>
              </a:rPr>
              <a:t>Jian</a:t>
            </a:r>
            <a:r>
              <a:rPr lang="en-US" altLang="zh-CN" sz="2800" b="1" dirty="0" smtClean="0">
                <a:latin typeface="Candara" pitchFamily="34" charset="0"/>
              </a:rPr>
              <a:t> Liu</a:t>
            </a:r>
          </a:p>
          <a:p>
            <a:pPr algn="ctr"/>
            <a:r>
              <a:rPr lang="en-US" sz="2400" b="1" dirty="0" smtClean="0">
                <a:latin typeface="Candara" pitchFamily="34" charset="0"/>
              </a:rPr>
              <a:t>jliu28@stevens.edu</a:t>
            </a:r>
            <a:br>
              <a:rPr lang="en-US" sz="2400" b="1" dirty="0" smtClean="0">
                <a:latin typeface="Candara" pitchFamily="34" charset="0"/>
              </a:rPr>
            </a:br>
            <a:r>
              <a:rPr lang="en-US" sz="2400" b="1" dirty="0" smtClean="0">
                <a:latin typeface="Candara" pitchFamily="34" charset="0"/>
              </a:rPr>
              <a:t>http://personal.stevens.edu/~jliu28/</a:t>
            </a:r>
            <a:endParaRPr lang="en-US" sz="2400" dirty="0">
              <a:latin typeface="Candara" pitchFamily="34" charset="0"/>
            </a:endParaRPr>
          </a:p>
        </p:txBody>
      </p:sp>
      <p:pic>
        <p:nvPicPr>
          <p:cNvPr id="3074" name="Picture 2" descr="http://feldmancreative.com/wp-content/uploads/2014/02/emai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4953000"/>
            <a:ext cx="533400" cy="469392"/>
          </a:xfrm>
          <a:prstGeom prst="rect">
            <a:avLst/>
          </a:prstGeom>
          <a:noFill/>
        </p:spPr>
      </p:pic>
      <p:pic>
        <p:nvPicPr>
          <p:cNvPr id="3076" name="Picture 4" descr="http://www.wasserquelle.ws/homepage%20butt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3550" y="5334000"/>
            <a:ext cx="552450" cy="552450"/>
          </a:xfrm>
          <a:prstGeom prst="rect">
            <a:avLst/>
          </a:prstGeom>
          <a:noFill/>
        </p:spPr>
      </p:pic>
      <p:pic>
        <p:nvPicPr>
          <p:cNvPr id="34918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048000"/>
            <a:ext cx="17955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219200" y="213360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ndara" pitchFamily="34" charset="0"/>
              </a:rPr>
              <a:t>Thank you!</a:t>
            </a:r>
            <a:endParaRPr lang="en-US" sz="5400" b="1" dirty="0">
              <a:latin typeface="Candar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79959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83650" name="AutoShape 2" descr="“Fatigue sleep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960" y="3731910"/>
            <a:ext cx="2690921" cy="180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http://liliputing.com/wp-content/uploads/2012/08/wc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723224"/>
            <a:ext cx="2667000" cy="1801368"/>
          </a:xfrm>
          <a:prstGeom prst="rect">
            <a:avLst/>
          </a:prstGeom>
          <a:noFill/>
        </p:spPr>
      </p:pic>
      <p:sp>
        <p:nvSpPr>
          <p:cNvPr id="13" name="流程图: 过程 12"/>
          <p:cNvSpPr/>
          <p:nvPr/>
        </p:nvSpPr>
        <p:spPr>
          <a:xfrm rot="19710577">
            <a:off x="1386476" y="4892043"/>
            <a:ext cx="1121053" cy="664779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73FF3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流程图: 过程 16"/>
          <p:cNvSpPr/>
          <p:nvPr/>
        </p:nvSpPr>
        <p:spPr>
          <a:xfrm rot="20396064">
            <a:off x="3579319" y="3831149"/>
            <a:ext cx="1147545" cy="76807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4BD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The Results of the Advancements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3733134"/>
            <a:ext cx="2731583" cy="180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流程图: 过程 20"/>
          <p:cNvSpPr/>
          <p:nvPr/>
        </p:nvSpPr>
        <p:spPr>
          <a:xfrm rot="17919544">
            <a:off x="7393246" y="4267813"/>
            <a:ext cx="749363" cy="1026767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25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流程图: 过程 21"/>
          <p:cNvSpPr/>
          <p:nvPr/>
        </p:nvSpPr>
        <p:spPr>
          <a:xfrm rot="16200000">
            <a:off x="6380921" y="4096091"/>
            <a:ext cx="385441" cy="621933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25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流程图: 过程 22"/>
          <p:cNvSpPr/>
          <p:nvPr/>
        </p:nvSpPr>
        <p:spPr>
          <a:xfrm rot="19280820">
            <a:off x="6796847" y="3845860"/>
            <a:ext cx="324185" cy="521308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FF25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/>
          </p:cNvSpPr>
          <p:nvPr/>
        </p:nvSpPr>
        <p:spPr bwMode="auto">
          <a:xfrm>
            <a:off x="228600" y="1143000"/>
            <a:ext cx="8763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solidFill>
                  <a:srgbClr val="C00000"/>
                </a:solidFill>
                <a:latin typeface="+mj-lt"/>
              </a:rPr>
              <a:t>Facilitating</a:t>
            </a:r>
            <a:r>
              <a:rPr lang="en-US" altLang="zh-CN" sz="2400" dirty="0" smtClean="0">
                <a:latin typeface="+mj-lt"/>
              </a:rPr>
              <a:t> </a:t>
            </a:r>
            <a:r>
              <a:rPr lang="en-US" altLang="zh-CN" sz="2400" b="1" dirty="0" smtClean="0">
                <a:latin typeface="+mj-lt"/>
              </a:rPr>
              <a:t>fine-grained localization based</a:t>
            </a:r>
            <a:r>
              <a:rPr lang="en-US" altLang="zh-CN" sz="2400" dirty="0" smtClean="0">
                <a:latin typeface="+mj-lt"/>
              </a:rPr>
              <a:t> applications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en-US" sz="2000" dirty="0" smtClean="0">
                <a:latin typeface="+mj-lt"/>
              </a:rPr>
              <a:t>Tracking speakers in multiparty conversations</a:t>
            </a:r>
            <a:endParaRPr lang="en-US" altLang="zh-CN" sz="2000" dirty="0" smtClean="0"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dirty="0" smtClean="0">
                <a:latin typeface="+mj-lt"/>
              </a:rPr>
              <a:t>Sensing touch interaction on surfaces around mobile devices</a:t>
            </a: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Eavesdropping keystrokes </a:t>
            </a:r>
            <a:r>
              <a:rPr lang="en-US" altLang="zh-CN" sz="2400" dirty="0" smtClean="0">
                <a:latin typeface="+mn-lt"/>
              </a:rPr>
              <a:t>without </a:t>
            </a:r>
            <a:r>
              <a:rPr lang="en-US" altLang="zh-CN" sz="2400" b="1" dirty="0" smtClean="0">
                <a:latin typeface="+mn-lt"/>
              </a:rPr>
              <a:t>suspicion</a:t>
            </a: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en-US" sz="2000" dirty="0" smtClean="0">
                <a:latin typeface="+mn-lt"/>
              </a:rPr>
              <a:t>Adding malware into the target user’s phone with microphone access </a:t>
            </a:r>
            <a:endParaRPr lang="en-US" altLang="zh-CN" sz="2000" dirty="0" smtClean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v"/>
            </a:pPr>
            <a:r>
              <a:rPr lang="en-US" altLang="zh-CN" sz="2000" dirty="0" smtClean="0">
                <a:latin typeface="+mn-lt"/>
              </a:rPr>
              <a:t>Leaving a phone near a keyboard of the target user</a:t>
            </a:r>
            <a:endParaRPr lang="en-US" altLang="zh-CN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" y="5122064"/>
            <a:ext cx="5562600" cy="40011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Adding malware with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+mn-lt"/>
              </a:rPr>
              <a:t>Mics</a:t>
            </a:r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 access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5840" y="5125025"/>
            <a:ext cx="2743200" cy="40011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b="1" dirty="0" smtClean="0">
                <a:solidFill>
                  <a:schemeClr val="bg1"/>
                </a:solidFill>
                <a:latin typeface="+mn-lt"/>
              </a:rPr>
              <a:t>Leaving a phone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prlog.org/12277862-watch-ou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1600200"/>
            <a:ext cx="3073153" cy="2143144"/>
          </a:xfrm>
          <a:prstGeom prst="rect">
            <a:avLst/>
          </a:prstGeom>
          <a:noFill/>
        </p:spPr>
      </p:pic>
      <p:sp>
        <p:nvSpPr>
          <p:cNvPr id="18438" name="Content Placeholder 2"/>
          <p:cNvSpPr>
            <a:spLocks/>
          </p:cNvSpPr>
          <p:nvPr/>
        </p:nvSpPr>
        <p:spPr bwMode="auto">
          <a:xfrm>
            <a:off x="304800" y="838200"/>
            <a:ext cx="8382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3600" b="1" dirty="0" smtClean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3600" b="1" dirty="0" smtClean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4000" b="1" dirty="0" smtClean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Be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careful</a:t>
            </a:r>
            <a:r>
              <a:rPr lang="en-US" sz="4000" b="1" dirty="0" smtClean="0">
                <a:latin typeface="+mj-lt"/>
              </a:rPr>
              <a:t> of these nearby phone!</a:t>
            </a: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r>
              <a:rPr lang="en-US" altLang="zh-CN" sz="4000" b="1" dirty="0" smtClean="0">
                <a:latin typeface="+mj-lt"/>
              </a:rPr>
              <a:t>They can </a:t>
            </a:r>
            <a:r>
              <a:rPr lang="en-US" altLang="zh-CN" sz="4000" b="1" dirty="0" smtClean="0">
                <a:solidFill>
                  <a:srgbClr val="FF0000"/>
                </a:solidFill>
                <a:latin typeface="+mj-lt"/>
              </a:rPr>
              <a:t>hear your typing</a:t>
            </a:r>
            <a:r>
              <a:rPr lang="en-US" altLang="zh-CN" sz="4000" b="1" dirty="0" smtClean="0">
                <a:latin typeface="+mj-lt"/>
              </a:rPr>
              <a:t>!</a:t>
            </a:r>
            <a:endParaRPr lang="en-US" altLang="zh-CN" sz="4000" b="1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36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36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3600" b="1" dirty="0"/>
          </a:p>
        </p:txBody>
      </p:sp>
      <p:sp>
        <p:nvSpPr>
          <p:cNvPr id="18435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283650" name="AutoShape 2" descr="“Fatigue sleep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http://holykaw.alltop.com/wp-content/uploads/2013/03/Fotolia_39990729_Subscription_X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4947269"/>
            <a:ext cx="465780" cy="536654"/>
          </a:xfrm>
          <a:prstGeom prst="rect">
            <a:avLst/>
          </a:prstGeom>
          <a:noFill/>
        </p:spPr>
      </p:pic>
      <p:pic>
        <p:nvPicPr>
          <p:cNvPr id="9" name="Picture 4" descr="http://www.brighamcitythemovie.com/wp-content/uploads/2014/05/a-cartoon-character-with-a-keyboard-head-300x3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4419600"/>
            <a:ext cx="1143000" cy="1143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QQ截图2015081214123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706880"/>
            <a:ext cx="3404574" cy="2042118"/>
          </a:xfrm>
          <a:prstGeom prst="rect">
            <a:avLst/>
          </a:prstGeom>
        </p:spPr>
      </p:pic>
      <p:pic>
        <p:nvPicPr>
          <p:cNvPr id="1053" name="Picture 29" descr="http://yourstory.in/wp-content/uploads/2013/06/whe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4625" y="1524000"/>
            <a:ext cx="1552575" cy="1147381"/>
          </a:xfrm>
          <a:prstGeom prst="rect">
            <a:avLst/>
          </a:prstGeom>
          <a:noFill/>
        </p:spPr>
      </p:pic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A0CA201-E970-4AE7-B2B6-E5592E99B1DE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3075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Related Work </a:t>
            </a:r>
            <a:endParaRPr lang="en-US" altLang="zh-CN" sz="36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1478280"/>
            <a:ext cx="5365349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478280"/>
            <a:ext cx="5365349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 descr="http://chasen.org/~daiti-m/dist/lwlm/lwlm2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3078480"/>
            <a:ext cx="2601626" cy="1214535"/>
          </a:xfrm>
          <a:prstGeom prst="rect">
            <a:avLst/>
          </a:prstGeom>
          <a:noFill/>
        </p:spPr>
      </p:pic>
      <p:pic>
        <p:nvPicPr>
          <p:cNvPr id="1044" name="Picture 20" descr="https://greenhatworld.com/wp-content/uploads/2015/07/English-Urdu-Dictionary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1554480"/>
            <a:ext cx="2057400" cy="1372698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5791200" y="4450080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typing has to satisfy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English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language</a:t>
            </a:r>
            <a:r>
              <a:rPr lang="en-US" dirty="0" smtClean="0">
                <a:latin typeface="+mj-lt"/>
              </a:rPr>
              <a:t> pattern</a:t>
            </a:r>
            <a:endParaRPr lang="en-US" dirty="0">
              <a:latin typeface="+mj-lt"/>
            </a:endParaRPr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478280"/>
            <a:ext cx="5365349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 descr="http://ac3358b8bbb07d0698bc-a5eb9017be3ef075e5ec9be3a0bfe06b.r15.cf1.rackcdn.com/2013-11-12_05-28-51-shortcuts_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67400" y="2087880"/>
            <a:ext cx="3124200" cy="1491806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5791200" y="361188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+mj-lt"/>
              </a:rPr>
              <a:t>require a-priori labeled training data</a:t>
            </a:r>
          </a:p>
        </p:txBody>
      </p:sp>
      <p:sp>
        <p:nvSpPr>
          <p:cNvPr id="25" name="折角形 24"/>
          <p:cNvSpPr/>
          <p:nvPr/>
        </p:nvSpPr>
        <p:spPr>
          <a:xfrm>
            <a:off x="6629400" y="2240280"/>
            <a:ext cx="1295400" cy="1143000"/>
          </a:xfrm>
          <a:prstGeom prst="foldedCorner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矩形 25"/>
          <p:cNvSpPr/>
          <p:nvPr/>
        </p:nvSpPr>
        <p:spPr>
          <a:xfrm>
            <a:off x="6548120" y="2585720"/>
            <a:ext cx="144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Label each key for training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62600" y="28194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Multiple recording devices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Linguistic context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 Training with labeled data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1478280"/>
            <a:ext cx="5365349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5675435" y="3570746"/>
            <a:ext cx="28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+mj-lt"/>
              </a:rPr>
              <a:t>Multi-phone to be placed around</a:t>
            </a:r>
          </a:p>
        </p:txBody>
      </p:sp>
      <p:sp>
        <p:nvSpPr>
          <p:cNvPr id="35" name="椭圆 34"/>
          <p:cNvSpPr/>
          <p:nvPr/>
        </p:nvSpPr>
        <p:spPr>
          <a:xfrm>
            <a:off x="2667000" y="2621280"/>
            <a:ext cx="22098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椭圆 35"/>
          <p:cNvSpPr/>
          <p:nvPr/>
        </p:nvSpPr>
        <p:spPr>
          <a:xfrm>
            <a:off x="533400" y="2524760"/>
            <a:ext cx="14478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4" grpId="0"/>
      <p:bldP spid="24" grpId="1"/>
      <p:bldP spid="25" grpId="0" animBg="1"/>
      <p:bldP spid="25" grpId="1" animBg="1"/>
      <p:bldP spid="26" grpId="0"/>
      <p:bldP spid="26" grpId="1"/>
      <p:bldP spid="27" grpId="1"/>
      <p:bldP spid="34" grpId="0"/>
      <p:bldP spid="34" grpId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iomedical.materialise.com/sites/default/files/public/BME/General%20Images/partn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5375" y="4689675"/>
            <a:ext cx="1981200" cy="1309987"/>
          </a:xfrm>
          <a:prstGeom prst="rect">
            <a:avLst/>
          </a:prstGeom>
          <a:noFill/>
        </p:spPr>
      </p:pic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A0CA201-E970-4AE7-B2B6-E5592E99B1DE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3075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Our Approach</a:t>
            </a:r>
            <a:endParaRPr lang="en-US" altLang="zh-CN" sz="3600" b="1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686560" y="3779748"/>
            <a:ext cx="639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No involvement </a:t>
            </a:r>
            <a:r>
              <a:rPr lang="en-US" sz="2800" b="1" dirty="0" smtClean="0">
                <a:latin typeface="+mj-lt"/>
              </a:rPr>
              <a:t>of </a:t>
            </a:r>
            <a:r>
              <a:rPr lang="en-US" sz="2800" b="1" u="sng" dirty="0" smtClean="0">
                <a:latin typeface="+mj-lt"/>
              </a:rPr>
              <a:t>multiple phones</a:t>
            </a: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1219200"/>
            <a:ext cx="550098" cy="83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矩形 29"/>
          <p:cNvSpPr/>
          <p:nvPr/>
        </p:nvSpPr>
        <p:spPr>
          <a:xfrm>
            <a:off x="1676400" y="1487652"/>
            <a:ext cx="3215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No </a:t>
            </a:r>
            <a:r>
              <a:rPr lang="en-US" sz="2800" b="1" u="sng" dirty="0" smtClean="0">
                <a:latin typeface="+mj-lt"/>
              </a:rPr>
              <a:t>linguistic model</a:t>
            </a:r>
            <a:endParaRPr lang="en-US" sz="2800" b="1" u="sng" dirty="0">
              <a:latin typeface="+mj-lt"/>
            </a:endParaRPr>
          </a:p>
        </p:txBody>
      </p: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2402052"/>
            <a:ext cx="505377" cy="84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矩形 32"/>
          <p:cNvSpPr/>
          <p:nvPr/>
        </p:nvSpPr>
        <p:spPr>
          <a:xfrm>
            <a:off x="1676400" y="2484348"/>
            <a:ext cx="685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No </a:t>
            </a:r>
            <a:r>
              <a:rPr lang="en-US" sz="2800" b="1" u="sng" dirty="0" smtClean="0">
                <a:latin typeface="+mj-lt"/>
              </a:rPr>
              <a:t>labeled training </a:t>
            </a:r>
            <a:br>
              <a:rPr lang="en-US" sz="2800" b="1" u="sng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(e.g., without any cooperation of the target user)</a:t>
            </a:r>
          </a:p>
        </p:txBody>
      </p:sp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0" y="3621252"/>
            <a:ext cx="471225" cy="84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13" descr="http://www.dukeofdefinition.com/open_dictionar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5400" y="4876800"/>
            <a:ext cx="1367298" cy="847725"/>
          </a:xfrm>
          <a:prstGeom prst="rect">
            <a:avLst/>
          </a:prstGeom>
          <a:noFill/>
        </p:spPr>
      </p:pic>
      <p:pic>
        <p:nvPicPr>
          <p:cNvPr id="39" name="Picture 19" descr="http://petalumawireless.com/wp-content/uploads/2014/08/smart_phones_new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09080" y="4592320"/>
            <a:ext cx="1555082" cy="1257300"/>
          </a:xfrm>
          <a:prstGeom prst="rect">
            <a:avLst/>
          </a:prstGeom>
          <a:noFill/>
        </p:spPr>
      </p:pic>
      <p:pic>
        <p:nvPicPr>
          <p:cNvPr id="40" name="Picture 2" descr="http://thisblogisforwomen.com/wp-content/uploads/2012/02/no.gif?w=3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0" y="4800600"/>
            <a:ext cx="914400" cy="914400"/>
          </a:xfrm>
          <a:prstGeom prst="rect">
            <a:avLst/>
          </a:prstGeom>
          <a:noFill/>
        </p:spPr>
      </p:pic>
      <p:pic>
        <p:nvPicPr>
          <p:cNvPr id="41" name="Picture 2" descr="http://thisblogisforwomen.com/wp-content/uploads/2012/02/no.gif?w=3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67200" y="4800600"/>
            <a:ext cx="914400" cy="914400"/>
          </a:xfrm>
          <a:prstGeom prst="rect">
            <a:avLst/>
          </a:prstGeom>
          <a:noFill/>
        </p:spPr>
      </p:pic>
      <p:pic>
        <p:nvPicPr>
          <p:cNvPr id="42" name="Picture 2" descr="http://thisblogisforwomen.com/wp-content/uploads/2012/02/no.gif?w=3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34200" y="4800600"/>
            <a:ext cx="914400" cy="9144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A0CA201-E970-4AE7-B2B6-E5592E99B1DE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3075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001000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8000"/>
                </a:solidFill>
                <a:latin typeface="+mj-lt"/>
              </a:rPr>
              <a:t>Available Audio Components in a Single Phone</a:t>
            </a: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95" name="AutoShape 47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AutoShape 2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AutoShape 10" descr="http://www.icons101.com/icon_ico/id_74337/vine1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Content Placeholder 2"/>
          <p:cNvSpPr>
            <a:spLocks/>
          </p:cNvSpPr>
          <p:nvPr/>
        </p:nvSpPr>
        <p:spPr bwMode="auto">
          <a:xfrm>
            <a:off x="381000" y="1189037"/>
            <a:ext cx="8229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Stereo recording </a:t>
            </a:r>
            <a:r>
              <a:rPr lang="en-US" altLang="zh-CN" sz="2400" dirty="0" smtClean="0">
                <a:latin typeface="+mn-lt"/>
              </a:rPr>
              <a:t>of two microphones</a:t>
            </a:r>
          </a:p>
          <a:p>
            <a:pPr marL="342900" lvl="1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r>
              <a:rPr lang="en-US" altLang="zh-CN" sz="2400" b="1" dirty="0" smtClean="0">
                <a:solidFill>
                  <a:srgbClr val="C00000"/>
                </a:solidFill>
                <a:latin typeface="+mn-lt"/>
              </a:rPr>
              <a:t>High sampling rate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2103" y="5257800"/>
            <a:ext cx="385729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图片 35" descr="GH97-15107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188" y="2362200"/>
            <a:ext cx="1422400" cy="2406173"/>
          </a:xfrm>
          <a:prstGeom prst="rect">
            <a:avLst/>
          </a:prstGeom>
        </p:spPr>
      </p:pic>
      <p:pic>
        <p:nvPicPr>
          <p:cNvPr id="37" name="Picture 18" descr="http://images.fonearena.com/blog/wp-content/uploads/2013/10/samsung-galaxy-note-3-review-13-1024x68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0188" y="2209800"/>
            <a:ext cx="1830587" cy="1219200"/>
          </a:xfrm>
          <a:prstGeom prst="rect">
            <a:avLst/>
          </a:prstGeom>
          <a:noFill/>
        </p:spPr>
      </p:pic>
      <p:sp>
        <p:nvSpPr>
          <p:cNvPr id="38" name="椭圆 37"/>
          <p:cNvSpPr/>
          <p:nvPr/>
        </p:nvSpPr>
        <p:spPr>
          <a:xfrm>
            <a:off x="4376948" y="2306320"/>
            <a:ext cx="130575" cy="135467"/>
          </a:xfrm>
          <a:prstGeom prst="ellipse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椭圆 38"/>
          <p:cNvSpPr/>
          <p:nvPr/>
        </p:nvSpPr>
        <p:spPr>
          <a:xfrm>
            <a:off x="6803625" y="2794000"/>
            <a:ext cx="130575" cy="13546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387340" y="2438400"/>
            <a:ext cx="78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Mic1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1" name="直接箭头连接符 40"/>
          <p:cNvCxnSpPr>
            <a:endCxn id="36" idx="0"/>
          </p:cNvCxnSpPr>
          <p:nvPr/>
        </p:nvCxnSpPr>
        <p:spPr>
          <a:xfrm rot="10800000">
            <a:off x="4595388" y="2362200"/>
            <a:ext cx="965202" cy="2235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6116320" y="2682240"/>
            <a:ext cx="585863" cy="1535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0" descr="http://images.fonearena.com/blog/wp-content/uploads/2013/10/samsung-galaxy-note-3-review-9-1024x68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0" y="3484880"/>
            <a:ext cx="1830588" cy="1219200"/>
          </a:xfrm>
          <a:prstGeom prst="rect">
            <a:avLst/>
          </a:prstGeom>
          <a:noFill/>
        </p:spPr>
      </p:pic>
      <p:sp>
        <p:nvSpPr>
          <p:cNvPr id="44" name="椭圆 43"/>
          <p:cNvSpPr/>
          <p:nvPr/>
        </p:nvSpPr>
        <p:spPr>
          <a:xfrm>
            <a:off x="4376948" y="4658360"/>
            <a:ext cx="130575" cy="135467"/>
          </a:xfrm>
          <a:prstGeom prst="ellipse">
            <a:avLst/>
          </a:prstGeom>
          <a:solidFill>
            <a:srgbClr val="3399FF">
              <a:alpha val="20000"/>
            </a:srgbClr>
          </a:solidFill>
          <a:ln w="19050">
            <a:solidFill>
              <a:srgbClr val="33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椭圆 44"/>
          <p:cNvSpPr/>
          <p:nvPr/>
        </p:nvSpPr>
        <p:spPr>
          <a:xfrm>
            <a:off x="1725168" y="4211320"/>
            <a:ext cx="130575" cy="135467"/>
          </a:xfrm>
          <a:prstGeom prst="ellipse">
            <a:avLst/>
          </a:prstGeom>
          <a:noFill/>
          <a:ln w="19050">
            <a:solidFill>
              <a:srgbClr val="33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200400" y="4419600"/>
            <a:ext cx="78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99FF"/>
                </a:solidFill>
                <a:latin typeface="+mj-lt"/>
              </a:rPr>
              <a:t>Mic2</a:t>
            </a:r>
            <a:endParaRPr lang="en-US" b="1" dirty="0">
              <a:solidFill>
                <a:srgbClr val="3399FF"/>
              </a:solidFill>
              <a:latin typeface="+mj-lt"/>
            </a:endParaRPr>
          </a:p>
        </p:txBody>
      </p:sp>
      <p:cxnSp>
        <p:nvCxnSpPr>
          <p:cNvPr id="51" name="直接箭头连接符 50"/>
          <p:cNvCxnSpPr/>
          <p:nvPr/>
        </p:nvCxnSpPr>
        <p:spPr>
          <a:xfrm>
            <a:off x="3962400" y="4648200"/>
            <a:ext cx="391724" cy="67733"/>
          </a:xfrm>
          <a:prstGeom prst="straightConnector1">
            <a:avLst/>
          </a:prstGeom>
          <a:ln w="19050">
            <a:solidFill>
              <a:srgbClr val="3399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rot="10800000">
            <a:off x="1981200" y="4323080"/>
            <a:ext cx="1295400" cy="172720"/>
          </a:xfrm>
          <a:prstGeom prst="straightConnector1">
            <a:avLst/>
          </a:prstGeom>
          <a:ln w="19050">
            <a:solidFill>
              <a:srgbClr val="3399FF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4038600" y="3810000"/>
            <a:ext cx="1219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Stereo recording</a:t>
            </a:r>
            <a:endParaRPr lang="en-US" sz="17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54" name="Picture 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8028" y="2971801"/>
            <a:ext cx="1083733" cy="70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62040" y="354076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椭圆 72"/>
          <p:cNvSpPr/>
          <p:nvPr/>
        </p:nvSpPr>
        <p:spPr>
          <a:xfrm>
            <a:off x="5181600" y="4572000"/>
            <a:ext cx="130575" cy="135467"/>
          </a:xfrm>
          <a:prstGeom prst="ellipse">
            <a:avLst/>
          </a:prstGeom>
          <a:solidFill>
            <a:srgbClr val="008000">
              <a:alpha val="20000"/>
            </a:srgbClr>
          </a:solidFill>
          <a:ln w="1905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椭圆 77"/>
          <p:cNvSpPr/>
          <p:nvPr/>
        </p:nvSpPr>
        <p:spPr>
          <a:xfrm>
            <a:off x="7172960" y="4546600"/>
            <a:ext cx="130575" cy="135467"/>
          </a:xfrm>
          <a:prstGeom prst="ellipse">
            <a:avLst/>
          </a:prstGeom>
          <a:noFill/>
          <a:ln w="19050">
            <a:solidFill>
              <a:srgbClr val="008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5562600" y="4267200"/>
            <a:ext cx="78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+mj-lt"/>
              </a:rPr>
              <a:t>Mic3</a:t>
            </a:r>
            <a:endParaRPr lang="en-US" b="1" dirty="0">
              <a:solidFill>
                <a:srgbClr val="008000"/>
              </a:solidFill>
              <a:latin typeface="+mj-lt"/>
            </a:endParaRPr>
          </a:p>
        </p:txBody>
      </p:sp>
      <p:cxnSp>
        <p:nvCxnSpPr>
          <p:cNvPr id="80" name="直接箭头连接符 79"/>
          <p:cNvCxnSpPr>
            <a:endCxn id="73" idx="6"/>
          </p:cNvCxnSpPr>
          <p:nvPr/>
        </p:nvCxnSpPr>
        <p:spPr>
          <a:xfrm rot="10800000" flipV="1">
            <a:off x="5312176" y="4572000"/>
            <a:ext cx="326625" cy="67734"/>
          </a:xfrm>
          <a:prstGeom prst="straightConnector1">
            <a:avLst/>
          </a:prstGeom>
          <a:ln w="19050">
            <a:solidFill>
              <a:srgbClr val="008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/>
          <p:cNvCxnSpPr/>
          <p:nvPr/>
        </p:nvCxnSpPr>
        <p:spPr>
          <a:xfrm>
            <a:off x="6248400" y="4495800"/>
            <a:ext cx="838200" cy="76200"/>
          </a:xfrm>
          <a:prstGeom prst="straightConnector1">
            <a:avLst/>
          </a:prstGeom>
          <a:ln w="19050">
            <a:solidFill>
              <a:srgbClr val="008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6172200" y="2209800"/>
            <a:ext cx="182880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Stereo 1</a:t>
            </a:r>
            <a:endParaRPr lang="en-US" sz="1600" b="1" dirty="0">
              <a:latin typeface="+mj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143000" y="3484880"/>
            <a:ext cx="182880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Stereo 2</a:t>
            </a:r>
            <a:endParaRPr lang="en-US" sz="1600" b="1" dirty="0">
              <a:latin typeface="+mj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72200" y="3540760"/>
            <a:ext cx="182880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+mj-lt"/>
              </a:rPr>
              <a:t>Noise Cancellation</a:t>
            </a:r>
            <a:endParaRPr lang="en-US" sz="1600" b="1" dirty="0"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4" grpId="0" animBg="1"/>
      <p:bldP spid="45" grpId="0" animBg="1"/>
      <p:bldP spid="46" grpId="0"/>
      <p:bldP spid="53" grpId="0"/>
      <p:bldP spid="73" grpId="0" animBg="1"/>
      <p:bldP spid="78" grpId="0" animBg="1"/>
      <p:bldP spid="79" grpId="0"/>
      <p:bldP spid="82" grpId="0" animBg="1"/>
      <p:bldP spid="83" grpId="0" animBg="1"/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50397">
            <a:off x="2980604" y="4799008"/>
            <a:ext cx="2276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A0CA201-E970-4AE7-B2B6-E5592E99B1DE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 altLang="zh-CN" dirty="0" smtClean="0">
              <a:solidFill>
                <a:schemeClr val="tx1"/>
              </a:solidFill>
            </a:endParaRPr>
          </a:p>
        </p:txBody>
      </p:sp>
      <p:sp>
        <p:nvSpPr>
          <p:cNvPr id="3075" name="Slide Number Placeholder 3"/>
          <p:cNvSpPr txBox="1">
            <a:spLocks noGrp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altLang="zh-CN" sz="1200">
              <a:latin typeface="Arial Black" pitchFamily="34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2095" name="AutoShape 47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AutoShape 2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8" name="AutoShape 4" descr="http://www.iconarchive.com/download/i59249/franksouza183/fs/Apps-google-chrome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4" name="AutoShape 10" descr="http://www.icons101.com/icon_ico/id_74337/vine1.ic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304800" y="838200"/>
            <a:ext cx="8382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endParaRPr lang="en-US" sz="3600" b="1" dirty="0" smtClean="0">
              <a:latin typeface="+mj-lt"/>
            </a:endParaRPr>
          </a:p>
          <a:p>
            <a:pPr marL="342900" indent="-342900" algn="ctr">
              <a:spcBef>
                <a:spcPct val="20000"/>
              </a:spcBef>
              <a:buClr>
                <a:srgbClr val="339933"/>
              </a:buClr>
            </a:pPr>
            <a:r>
              <a:rPr lang="en-US" sz="3600" b="1" dirty="0" smtClean="0">
                <a:latin typeface="+mj-lt"/>
              </a:rPr>
              <a:t>What can we obtain from the 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dual-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Mic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smtClean="0">
                <a:latin typeface="+mj-lt"/>
              </a:rPr>
              <a:t>in a phone to snoop keystrokes?</a:t>
            </a:r>
            <a:endParaRPr lang="en-US" altLang="zh-CN" sz="3600" b="1" dirty="0" smtClean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  <a:buFont typeface="Wingdings" pitchFamily="2" charset="2"/>
              <a:buChar char="q"/>
            </a:pPr>
            <a:endParaRPr lang="en-US" altLang="zh-CN" sz="36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3600" b="1" dirty="0"/>
          </a:p>
          <a:p>
            <a:pPr marL="342900" indent="-342900">
              <a:spcBef>
                <a:spcPct val="20000"/>
              </a:spcBef>
              <a:buClr>
                <a:srgbClr val="339933"/>
              </a:buClr>
            </a:pPr>
            <a:endParaRPr lang="en-US" altLang="zh-CN" sz="3600" b="1" dirty="0"/>
          </a:p>
        </p:txBody>
      </p:sp>
      <p:pic>
        <p:nvPicPr>
          <p:cNvPr id="13" name="图片 12" descr="GH97-15107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895600"/>
            <a:ext cx="1600200" cy="2706945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1905000" y="2819400"/>
            <a:ext cx="152400" cy="152400"/>
          </a:xfrm>
          <a:prstGeom prst="ellipse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椭圆 14"/>
          <p:cNvSpPr/>
          <p:nvPr/>
        </p:nvSpPr>
        <p:spPr>
          <a:xfrm>
            <a:off x="1905000" y="5481320"/>
            <a:ext cx="152400" cy="152400"/>
          </a:xfrm>
          <a:prstGeom prst="ellipse">
            <a:avLst/>
          </a:prstGeom>
          <a:solidFill>
            <a:srgbClr val="3399FF">
              <a:alpha val="20000"/>
            </a:srgbClr>
          </a:solidFill>
          <a:ln w="19050">
            <a:solidFill>
              <a:srgbClr val="33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6080" y="3505201"/>
            <a:ext cx="1219200" cy="78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ttp://www.videomaker.com/sites/videomaker.com/files/styles/vm_image_token_lightbox/public/articles/14622/main_22.jpg?itok=4jJSRoV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92120" y="3810000"/>
            <a:ext cx="1239520" cy="991616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270" name="Picture 6" descr="https://coupondramaqueen.files.wordpress.com/2013/07/person-typin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581400"/>
            <a:ext cx="3276600" cy="2181226"/>
          </a:xfrm>
          <a:prstGeom prst="rect">
            <a:avLst/>
          </a:prstGeom>
          <a:noFill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31031">
            <a:off x="2959472" y="3463675"/>
            <a:ext cx="2276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56ECF-D2A6-4FB2-B4A7-0B4583F05399}" type="slidenum">
              <a:rPr lang="en-US" altLang="zh-CN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4" name="图片 3" descr="wood-table-tex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31" name="Picture 7" descr="https://upload.wikimedia.org/wikipedia/commons/1/11/Apple-Wireless-Keyboard-Germa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352800"/>
            <a:ext cx="4966608" cy="2286000"/>
          </a:xfrm>
          <a:prstGeom prst="rect">
            <a:avLst/>
          </a:prstGeom>
          <a:noFill/>
        </p:spPr>
      </p:pic>
      <p:pic>
        <p:nvPicPr>
          <p:cNvPr id="10" name="图片 9" descr="GH97-15107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09502">
            <a:off x="5458707" y="932332"/>
            <a:ext cx="1603672" cy="2712818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474720" y="4625340"/>
            <a:ext cx="228600" cy="228600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椭圆 14"/>
          <p:cNvSpPr/>
          <p:nvPr/>
        </p:nvSpPr>
        <p:spPr>
          <a:xfrm>
            <a:off x="3472815" y="4623435"/>
            <a:ext cx="228600" cy="228600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椭圆 11"/>
          <p:cNvSpPr/>
          <p:nvPr/>
        </p:nvSpPr>
        <p:spPr>
          <a:xfrm>
            <a:off x="4831080" y="2099310"/>
            <a:ext cx="228600" cy="228600"/>
          </a:xfrm>
          <a:prstGeom prst="ellipse">
            <a:avLst/>
          </a:prstGeom>
          <a:solidFill>
            <a:srgbClr val="33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椭圆 12"/>
          <p:cNvSpPr/>
          <p:nvPr/>
        </p:nvSpPr>
        <p:spPr>
          <a:xfrm>
            <a:off x="7429500" y="2553335"/>
            <a:ext cx="228600" cy="228600"/>
          </a:xfrm>
          <a:prstGeom prst="ellipse">
            <a:avLst/>
          </a:prstGeom>
          <a:solidFill>
            <a:srgbClr val="3399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椭圆 15"/>
          <p:cNvSpPr/>
          <p:nvPr/>
        </p:nvSpPr>
        <p:spPr>
          <a:xfrm>
            <a:off x="6278880" y="3166110"/>
            <a:ext cx="228600" cy="228600"/>
          </a:xfrm>
          <a:prstGeom prst="ellipse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`</a:t>
            </a:r>
            <a:endParaRPr lang="en-US" dirty="0"/>
          </a:p>
        </p:txBody>
      </p:sp>
      <p:pic>
        <p:nvPicPr>
          <p:cNvPr id="1033" name="Picture 9" descr="http://www.clker.com/cliparts/2/b/3/b/11949857441232608687pointing_finger_01.svg.h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4572000"/>
            <a:ext cx="1448948" cy="1676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962400" y="1676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99FF"/>
                </a:solidFill>
                <a:latin typeface="+mn-lt"/>
              </a:rPr>
              <a:t>Mic1</a:t>
            </a:r>
            <a:endParaRPr lang="en-US" sz="2800" b="1" dirty="0">
              <a:solidFill>
                <a:srgbClr val="3399F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4440" y="2209800"/>
            <a:ext cx="94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99FF"/>
                </a:solidFill>
                <a:latin typeface="+mn-lt"/>
              </a:rPr>
              <a:t>Mic2</a:t>
            </a:r>
            <a:endParaRPr lang="en-US" sz="2800" b="1" dirty="0">
              <a:solidFill>
                <a:srgbClr val="3399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1400" y="22098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t1=t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64120" y="26416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t2=t+</a:t>
            </a:r>
            <a:r>
              <a:rPr lang="el-GR" sz="2800" b="1" i="1" dirty="0" smtClean="0">
                <a:solidFill>
                  <a:srgbClr val="FF0000"/>
                </a:solidFill>
                <a:latin typeface="+mj-lt"/>
              </a:rPr>
              <a:t>Δ</a:t>
            </a:r>
            <a:r>
              <a:rPr lang="en-US" sz="2800" b="1" i="1" dirty="0" smtClean="0">
                <a:solidFill>
                  <a:srgbClr val="FF0000"/>
                </a:solidFill>
                <a:latin typeface="+mj-lt"/>
              </a:rPr>
              <a:t>t</a:t>
            </a:r>
          </a:p>
        </p:txBody>
      </p:sp>
      <p:sp>
        <p:nvSpPr>
          <p:cNvPr id="24" name="椭圆 23"/>
          <p:cNvSpPr/>
          <p:nvPr/>
        </p:nvSpPr>
        <p:spPr>
          <a:xfrm>
            <a:off x="5827776" y="4623816"/>
            <a:ext cx="228600" cy="228600"/>
          </a:xfrm>
          <a:prstGeom prst="ellipse">
            <a:avLst/>
          </a:prstGeom>
          <a:solidFill>
            <a:srgbClr val="33CC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椭圆 24"/>
          <p:cNvSpPr/>
          <p:nvPr/>
        </p:nvSpPr>
        <p:spPr>
          <a:xfrm>
            <a:off x="5826760" y="4622800"/>
            <a:ext cx="228600" cy="228600"/>
          </a:xfrm>
          <a:prstGeom prst="ellipse">
            <a:avLst/>
          </a:prstGeom>
          <a:solidFill>
            <a:srgbClr val="33CC3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9" descr="http://www.clker.com/cliparts/2/b/3/b/11949857441232608687pointing_finger_01.svg.hi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2852" y="4648200"/>
            <a:ext cx="1448948" cy="16764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633216" y="25146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CC33"/>
                </a:solidFill>
                <a:latin typeface="+mj-lt"/>
              </a:rPr>
              <a:t>t1=t’</a:t>
            </a:r>
            <a:endParaRPr lang="en-US" sz="2800" b="1" dirty="0">
              <a:solidFill>
                <a:srgbClr val="33CC33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04760" y="2975884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CC33"/>
                </a:solidFill>
                <a:latin typeface="+mj-lt"/>
              </a:rPr>
              <a:t>t2=t’+</a:t>
            </a:r>
            <a:r>
              <a:rPr lang="el-GR" sz="2800" b="1" i="1" dirty="0" smtClean="0">
                <a:solidFill>
                  <a:srgbClr val="33CC33"/>
                </a:solidFill>
                <a:latin typeface="+mj-lt"/>
              </a:rPr>
              <a:t>Δ</a:t>
            </a:r>
            <a:r>
              <a:rPr lang="en-US" sz="2800" b="1" i="1" dirty="0" smtClean="0">
                <a:solidFill>
                  <a:srgbClr val="33CC33"/>
                </a:solidFill>
                <a:latin typeface="+mj-lt"/>
              </a:rPr>
              <a:t>t’</a:t>
            </a:r>
          </a:p>
        </p:txBody>
      </p:sp>
      <p:cxnSp>
        <p:nvCxnSpPr>
          <p:cNvPr id="32" name="直接连接符 31"/>
          <p:cNvCxnSpPr/>
          <p:nvPr/>
        </p:nvCxnSpPr>
        <p:spPr>
          <a:xfrm rot="5400000">
            <a:off x="3009900" y="2781300"/>
            <a:ext cx="2514600" cy="13716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rot="10800000" flipV="1">
            <a:off x="3581400" y="2666999"/>
            <a:ext cx="3962400" cy="2057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rot="16200000" flipH="1">
            <a:off x="4191000" y="2971800"/>
            <a:ext cx="2514600" cy="990600"/>
          </a:xfrm>
          <a:prstGeom prst="line">
            <a:avLst/>
          </a:prstGeom>
          <a:ln w="15875">
            <a:solidFill>
              <a:srgbClr val="33C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rot="5400000">
            <a:off x="5715000" y="2895600"/>
            <a:ext cx="2057400" cy="1600200"/>
          </a:xfrm>
          <a:prstGeom prst="line">
            <a:avLst/>
          </a:prstGeom>
          <a:ln w="15875">
            <a:solidFill>
              <a:srgbClr val="33C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5638800" y="19812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Distance difference </a:t>
            </a:r>
            <a:r>
              <a:rPr lang="el-GR" sz="2000" b="1" dirty="0" smtClean="0">
                <a:solidFill>
                  <a:srgbClr val="FF0000"/>
                </a:solidFill>
                <a:latin typeface="+mj-lt"/>
              </a:rPr>
              <a:t>Δ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d1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5" name="左大括号 64"/>
          <p:cNvSpPr/>
          <p:nvPr/>
        </p:nvSpPr>
        <p:spPr>
          <a:xfrm rot="3718167">
            <a:off x="6730740" y="2138237"/>
            <a:ext cx="228600" cy="1271615"/>
          </a:xfrm>
          <a:prstGeom prst="lef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Feature 1: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Time Difference of Arrival (</a:t>
            </a:r>
            <a:r>
              <a:rPr lang="en-US" sz="3200" b="1" dirty="0" err="1" smtClean="0">
                <a:solidFill>
                  <a:schemeClr val="bg1"/>
                </a:solidFill>
                <a:latin typeface="+mn-lt"/>
              </a:rPr>
              <a:t>TDoA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)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762000" y="6167735"/>
            <a:ext cx="7696200" cy="461665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宋体" pitchFamily="2" charset="-122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Most of the keys could be differentiated by the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TDoAs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5800" y="762000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B0F0"/>
                </a:solidFill>
                <a:latin typeface="+mj-lt"/>
                <a:ea typeface="宋体" pitchFamily="2" charset="-122"/>
                <a:cs typeface="Times New Roman" pitchFamily="18" charset="0"/>
              </a:rPr>
              <a:t>Theoretical </a:t>
            </a:r>
            <a:r>
              <a:rPr lang="en-US" sz="2200" b="1" dirty="0" err="1" smtClean="0">
                <a:solidFill>
                  <a:srgbClr val="00B0F0"/>
                </a:solidFill>
                <a:latin typeface="+mj-lt"/>
                <a:ea typeface="宋体" pitchFamily="2" charset="-122"/>
                <a:cs typeface="Times New Roman" pitchFamily="18" charset="0"/>
              </a:rPr>
              <a:t>TDoA</a:t>
            </a:r>
            <a:endParaRPr lang="en-US" sz="2200" b="1" dirty="0" smtClean="0">
              <a:solidFill>
                <a:srgbClr val="00B0F0"/>
              </a:solidFill>
              <a:latin typeface="+mj-lt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2362199"/>
            <a:ext cx="2590800" cy="86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" y="2362200"/>
            <a:ext cx="2590800" cy="86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685800" y="1981200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B050"/>
                </a:solidFill>
                <a:latin typeface="+mj-lt"/>
                <a:ea typeface="宋体" pitchFamily="2" charset="-122"/>
                <a:cs typeface="Times New Roman" pitchFamily="18" charset="0"/>
              </a:rPr>
              <a:t>Measured </a:t>
            </a:r>
            <a:r>
              <a:rPr lang="en-US" sz="2200" b="1" dirty="0" err="1" smtClean="0">
                <a:solidFill>
                  <a:srgbClr val="00B050"/>
                </a:solidFill>
                <a:latin typeface="+mj-lt"/>
                <a:ea typeface="宋体" pitchFamily="2" charset="-122"/>
                <a:cs typeface="Times New Roman" pitchFamily="18" charset="0"/>
              </a:rPr>
              <a:t>TDoA</a:t>
            </a:r>
            <a:endParaRPr lang="en-US" sz="2200" b="1" dirty="0" smtClean="0">
              <a:solidFill>
                <a:srgbClr val="00B050"/>
              </a:solidFill>
              <a:latin typeface="+mj-lt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600200" y="2374392"/>
            <a:ext cx="1600200" cy="838200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444240" y="453136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01360" y="453257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CC33"/>
                </a:solidFill>
                <a:latin typeface="+mj-lt"/>
              </a:rPr>
              <a:t>L</a:t>
            </a:r>
          </a:p>
        </p:txBody>
      </p:sp>
      <p:cxnSp>
        <p:nvCxnSpPr>
          <p:cNvPr id="43" name="直接连接符 42"/>
          <p:cNvCxnSpPr/>
          <p:nvPr/>
        </p:nvCxnSpPr>
        <p:spPr>
          <a:xfrm rot="5400000">
            <a:off x="3009900" y="2781300"/>
            <a:ext cx="2514600" cy="13716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rot="10800000" flipV="1">
            <a:off x="3581401" y="2667000"/>
            <a:ext cx="3962400" cy="205740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左大括号 51"/>
          <p:cNvSpPr/>
          <p:nvPr/>
        </p:nvSpPr>
        <p:spPr>
          <a:xfrm rot="20282435">
            <a:off x="4786427" y="2240299"/>
            <a:ext cx="236374" cy="377598"/>
          </a:xfrm>
          <a:prstGeom prst="leftBrace">
            <a:avLst/>
          </a:prstGeom>
          <a:ln w="15875">
            <a:solidFill>
              <a:srgbClr val="00D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800" y="1143000"/>
            <a:ext cx="3805540" cy="83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Box 52"/>
          <p:cNvSpPr txBox="1"/>
          <p:nvPr/>
        </p:nvSpPr>
        <p:spPr>
          <a:xfrm>
            <a:off x="3352800" y="2286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CC33"/>
                </a:solidFill>
                <a:latin typeface="+mj-lt"/>
              </a:rPr>
              <a:t>Distance difference </a:t>
            </a:r>
            <a:r>
              <a:rPr lang="el-GR" sz="2000" b="1" dirty="0" smtClean="0">
                <a:solidFill>
                  <a:srgbClr val="33CC33"/>
                </a:solidFill>
                <a:latin typeface="+mj-lt"/>
              </a:rPr>
              <a:t>Δ</a:t>
            </a:r>
            <a:r>
              <a:rPr lang="en-US" sz="2000" b="1" dirty="0" smtClean="0">
                <a:solidFill>
                  <a:srgbClr val="33CC33"/>
                </a:solidFill>
                <a:latin typeface="+mj-lt"/>
              </a:rPr>
              <a:t>d2</a:t>
            </a:r>
          </a:p>
        </p:txBody>
      </p:sp>
      <p:cxnSp>
        <p:nvCxnSpPr>
          <p:cNvPr id="54" name="直接连接符 53"/>
          <p:cNvCxnSpPr/>
          <p:nvPr/>
        </p:nvCxnSpPr>
        <p:spPr>
          <a:xfrm rot="16200000" flipH="1">
            <a:off x="4191000" y="2971801"/>
            <a:ext cx="2514600" cy="990600"/>
          </a:xfrm>
          <a:prstGeom prst="line">
            <a:avLst/>
          </a:prstGeom>
          <a:ln w="15875">
            <a:solidFill>
              <a:srgbClr val="33C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rot="5400000">
            <a:off x="5715000" y="2895600"/>
            <a:ext cx="2057400" cy="1600200"/>
          </a:xfrm>
          <a:prstGeom prst="line">
            <a:avLst/>
          </a:prstGeom>
          <a:ln w="15875">
            <a:solidFill>
              <a:srgbClr val="33C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800" y="1143000"/>
            <a:ext cx="3767162" cy="83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矩形 47"/>
          <p:cNvSpPr/>
          <p:nvPr/>
        </p:nvSpPr>
        <p:spPr>
          <a:xfrm>
            <a:off x="2245360" y="1143000"/>
            <a:ext cx="1600200" cy="838200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7.40741E-7 L 0.14931 -0.3678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" y="-18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0.30747 -0.213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-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046 L 0.12674 -0.08981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2.22222E-6 L -0.10799 -0.3687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-184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7.40741E-7 L 0.17535 -0.3013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94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22" grpId="0"/>
      <p:bldP spid="24" grpId="0" animBg="1"/>
      <p:bldP spid="24" grpId="1" animBg="1"/>
      <p:bldP spid="24" grpId="2" animBg="1"/>
      <p:bldP spid="25" grpId="0" animBg="1"/>
      <p:bldP spid="64" grpId="0"/>
      <p:bldP spid="64" grpId="1"/>
      <p:bldP spid="65" grpId="0" animBg="1"/>
      <p:bldP spid="65" grpId="1" animBg="1"/>
      <p:bldP spid="19458" grpId="0" uiExpand="1" build="allAtOnce" animBg="1"/>
      <p:bldP spid="41" grpId="0"/>
      <p:bldP spid="46" grpId="0"/>
      <p:bldP spid="49" grpId="0" animBg="1"/>
      <p:bldP spid="50" grpId="0"/>
      <p:bldP spid="51" grpId="0"/>
      <p:bldP spid="52" grpId="0" animBg="1"/>
      <p:bldP spid="52" grpId="1" animBg="1"/>
      <p:bldP spid="53" grpId="0"/>
      <p:bldP spid="53" grpId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4.6|103.4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4.6|103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4.6|103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4.6|103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4.6|103.4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4.6|103.4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4.6|103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4.6|103.4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62027</TotalTime>
  <Words>878</Words>
  <Application>Microsoft Office PowerPoint</Application>
  <PresentationFormat>全屏显示(4:3)</PresentationFormat>
  <Paragraphs>301</Paragraphs>
  <Slides>23</Slides>
  <Notes>23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26" baseType="lpstr">
      <vt:lpstr>Office Theme</vt:lpstr>
      <vt:lpstr>Visio</vt:lpstr>
      <vt:lpstr>Equation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Jian Liu</dc:creator>
  <cp:lastModifiedBy>Jack</cp:lastModifiedBy>
  <cp:revision>4191</cp:revision>
  <dcterms:created xsi:type="dcterms:W3CDTF">2008-04-09T04:27:06Z</dcterms:created>
  <dcterms:modified xsi:type="dcterms:W3CDTF">2015-09-06T18:15:51Z</dcterms:modified>
</cp:coreProperties>
</file>